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7" r:id="rId2"/>
    <p:sldId id="258" r:id="rId3"/>
    <p:sldId id="259" r:id="rId4"/>
    <p:sldId id="260" r:id="rId5"/>
    <p:sldId id="336" r:id="rId6"/>
    <p:sldId id="337" r:id="rId7"/>
    <p:sldId id="338" r:id="rId8"/>
    <p:sldId id="339" r:id="rId9"/>
    <p:sldId id="340" r:id="rId10"/>
    <p:sldId id="341" r:id="rId11"/>
    <p:sldId id="280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5" r:id="rId25"/>
    <p:sldId id="357" r:id="rId26"/>
    <p:sldId id="358" r:id="rId27"/>
    <p:sldId id="371" r:id="rId28"/>
    <p:sldId id="372" r:id="rId29"/>
    <p:sldId id="373" r:id="rId30"/>
    <p:sldId id="374" r:id="rId31"/>
    <p:sldId id="276" r:id="rId32"/>
    <p:sldId id="359" r:id="rId33"/>
    <p:sldId id="360" r:id="rId34"/>
    <p:sldId id="361" r:id="rId35"/>
    <p:sldId id="362" r:id="rId36"/>
    <p:sldId id="363" r:id="rId37"/>
    <p:sldId id="365" r:id="rId38"/>
    <p:sldId id="364" r:id="rId39"/>
    <p:sldId id="271" r:id="rId40"/>
    <p:sldId id="309" r:id="rId41"/>
    <p:sldId id="367" r:id="rId42"/>
    <p:sldId id="368" r:id="rId43"/>
    <p:sldId id="366" r:id="rId44"/>
    <p:sldId id="369" r:id="rId45"/>
    <p:sldId id="325" r:id="rId46"/>
    <p:sldId id="265" r:id="rId47"/>
    <p:sldId id="370" r:id="rId48"/>
    <p:sldId id="269" r:id="rId49"/>
    <p:sldId id="264" r:id="rId50"/>
    <p:sldId id="275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  <p15:guide id="3" pos="18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C067"/>
    <a:srgbClr val="DC3C00"/>
    <a:srgbClr val="E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424" autoAdjust="0"/>
  </p:normalViewPr>
  <p:slideViewPr>
    <p:cSldViewPr snapToGrid="0" showGuides="1">
      <p:cViewPr varScale="1">
        <p:scale>
          <a:sx n="115" d="100"/>
          <a:sy n="115" d="100"/>
        </p:scale>
        <p:origin x="372" y="96"/>
      </p:cViewPr>
      <p:guideLst>
        <p:guide orient="horz" pos="2183"/>
        <p:guide pos="3840"/>
        <p:guide pos="18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3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D49B-8AB1-4855-A4A4-08C0E4F52BDE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65D5F-0965-4E51-9C70-23D48B456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52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181D0-A797-4AF9-BA7D-F9EDE7CA232C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unchaohuang/article/details/1669390" TargetMode="External"/><Relationship Id="rId2" Type="http://schemas.openxmlformats.org/officeDocument/2006/relationships/hyperlink" Target="https://zh.wikipedia.org/wiki/%E7%BB%9F%E4%B8%80%E5%BB%BA%E6%A8%A1%E8%AF%AD%E8%A8%8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jianshu.com/p/a4bc2ebb5062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484346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4843463"/>
            <a:ext cx="12192000" cy="201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小组：</a:t>
            </a:r>
            <a:r>
              <a:rPr lang="en-US" altLang="zh-CN" dirty="0"/>
              <a:t>G13</a:t>
            </a:r>
          </a:p>
          <a:p>
            <a:r>
              <a:rPr lang="zh-CN" altLang="en-US" dirty="0"/>
              <a:t>成员：陈安侍，陈俊杉，杨溢，严翔宇，陈维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29522" y="1260848"/>
            <a:ext cx="88186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accent1"/>
                </a:solidFill>
                <a:latin typeface="+mj-lt"/>
              </a:rPr>
              <a:t>UML</a:t>
            </a:r>
            <a:r>
              <a:rPr lang="zh-CN" altLang="en-US" sz="6000" dirty="0" smtClean="0">
                <a:solidFill>
                  <a:schemeClr val="accent1"/>
                </a:solidFill>
                <a:latin typeface="+mj-lt"/>
              </a:rPr>
              <a:t>综合应用和问题解答</a:t>
            </a:r>
            <a:endParaRPr lang="zh-CN" alt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45781" y="2421731"/>
            <a:ext cx="3500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1"/>
                </a:solidFill>
              </a:rPr>
              <a:t>UML</a:t>
            </a:r>
            <a:r>
              <a:rPr lang="zh-CN" altLang="en-US" sz="4000" dirty="0" smtClean="0">
                <a:solidFill>
                  <a:schemeClr val="accent1"/>
                </a:solidFill>
              </a:rPr>
              <a:t>基础</a:t>
            </a:r>
            <a:r>
              <a:rPr lang="en-US" altLang="zh-CN" sz="4000" dirty="0" smtClean="0">
                <a:solidFill>
                  <a:schemeClr val="accent1"/>
                </a:solidFill>
              </a:rPr>
              <a:t>III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10" name="弧形 9"/>
          <p:cNvSpPr/>
          <p:nvPr/>
        </p:nvSpPr>
        <p:spPr>
          <a:xfrm>
            <a:off x="1729522" y="1370378"/>
            <a:ext cx="796601" cy="796601"/>
          </a:xfrm>
          <a:prstGeom prst="arc">
            <a:avLst>
              <a:gd name="adj1" fmla="val 2417097"/>
              <a:gd name="adj2" fmla="val 19323864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611788" y="2721674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Content="1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综合概述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2188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应用</a:t>
            </a:r>
            <a:r>
              <a:rPr lang="en-US" altLang="zh-CN" dirty="0" smtClean="0"/>
              <a:t>UML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54743" y="2424142"/>
            <a:ext cx="114372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/>
              <a:t>	</a:t>
            </a:r>
            <a:r>
              <a:rPr lang="zh-CN" altLang="en-US" sz="3600" dirty="0" smtClean="0"/>
              <a:t>利用</a:t>
            </a:r>
            <a:r>
              <a:rPr lang="en-US" altLang="zh-CN" sz="3600" dirty="0"/>
              <a:t>UML</a:t>
            </a:r>
            <a:r>
              <a:rPr lang="zh-CN" altLang="en-US" sz="3600" dirty="0"/>
              <a:t>的大约</a:t>
            </a:r>
            <a:r>
              <a:rPr lang="en-US" altLang="zh-CN" sz="3600" dirty="0"/>
              <a:t>20%</a:t>
            </a:r>
            <a:r>
              <a:rPr lang="zh-CN" altLang="en-US" sz="3600" dirty="0"/>
              <a:t>就可以为大多数问题的</a:t>
            </a:r>
            <a:r>
              <a:rPr lang="en-US" altLang="zh-CN" sz="3600" dirty="0"/>
              <a:t>80%</a:t>
            </a:r>
            <a:r>
              <a:rPr lang="zh-CN" altLang="en-US" sz="3600" dirty="0"/>
              <a:t>建模。使用基本结构事物</a:t>
            </a:r>
            <a:r>
              <a:rPr lang="en-US" altLang="zh-CN" sz="3600" dirty="0"/>
              <a:t>(</a:t>
            </a:r>
            <a:r>
              <a:rPr lang="zh-CN" altLang="en-US" sz="3600" dirty="0"/>
              <a:t>如</a:t>
            </a:r>
            <a:r>
              <a:rPr lang="zh-CN" altLang="en-US" sz="3600" dirty="0" smtClean="0"/>
              <a:t>类、属性、操作、用况、构件和包）以及基本结构关系（如依赖、泛化和关联）就足以建立许多种问题域的静态模型。再加上一些基本行为事物（如简单状态机和交互），就可以对系统动态的许多有用方面进行建模。只有当对遇到的更复杂的情况建模时（如对并发和分布建模时），才会用到</a:t>
            </a:r>
            <a:r>
              <a:rPr lang="en-US" altLang="zh-CN" sz="3600" dirty="0" smtClean="0"/>
              <a:t>UML</a:t>
            </a:r>
            <a:r>
              <a:rPr lang="zh-CN" altLang="en-US" sz="3600" dirty="0" smtClean="0"/>
              <a:t>的一些高级特征。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2333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5" name="组合 4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+mj-lt"/>
              </a:rPr>
              <a:t>实际应用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需求开发</a:t>
            </a:r>
            <a:r>
              <a:rPr lang="en-US" altLang="zh-CN" dirty="0" smtClean="0"/>
              <a:t>·</a:t>
            </a:r>
            <a:r>
              <a:rPr lang="zh-CN" altLang="en-US" dirty="0" smtClean="0"/>
              <a:t>了解业务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957952" y="2549983"/>
            <a:ext cx="7791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工作结果是一个或者一组能够捕获业务过程中的步骤和判定点的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活动图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197190" y="2919315"/>
            <a:ext cx="1131332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明确定义收集业务领域的词汇，建立领域词典，便于开发人员理解</a:t>
            </a:r>
            <a:r>
              <a:rPr lang="zh-CN" altLang="en-US" sz="3600" dirty="0" smtClean="0"/>
              <a:t>。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发现</a:t>
            </a:r>
            <a:r>
              <a:rPr lang="zh-CN" altLang="en-US" sz="3600" dirty="0"/>
              <a:t>业务逻辑业务逻辑是特定情况下业务要遵守的</a:t>
            </a:r>
            <a:r>
              <a:rPr lang="zh-CN" altLang="en-US" sz="3600" dirty="0" smtClean="0"/>
              <a:t>规则。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停下来</a:t>
            </a:r>
            <a:r>
              <a:rPr lang="zh-CN" altLang="en-US" sz="3600" dirty="0"/>
              <a:t>做</a:t>
            </a:r>
            <a:r>
              <a:rPr lang="zh-CN" altLang="en-US" sz="3600" dirty="0" smtClean="0"/>
              <a:t>总结。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把</a:t>
            </a:r>
            <a:r>
              <a:rPr lang="zh-CN" altLang="en-US" sz="3600" dirty="0"/>
              <a:t>复杂的问题分开讨论单独提取出来建立模型。</a:t>
            </a:r>
          </a:p>
        </p:txBody>
      </p:sp>
    </p:spTree>
    <p:extLst>
      <p:ext uri="{BB962C8B-B14F-4D97-AF65-F5344CB8AC3E}">
        <p14:creationId xmlns:p14="http://schemas.microsoft.com/office/powerpoint/2010/main" val="104636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需求开发</a:t>
            </a:r>
            <a:r>
              <a:rPr lang="en-US" altLang="zh-CN" dirty="0" smtClean="0"/>
              <a:t>·</a:t>
            </a:r>
            <a:r>
              <a:rPr lang="zh-CN" altLang="en-US" dirty="0" smtClean="0"/>
              <a:t>识别协作系统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25536" y="2559843"/>
            <a:ext cx="10698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没有系统是孤岛，必须与其他系统协作</a:t>
            </a:r>
            <a:r>
              <a:rPr lang="zh-CN" altLang="en-US" dirty="0" smtClean="0">
                <a:solidFill>
                  <a:srgbClr val="FFFF00"/>
                </a:solidFill>
                <a:latin typeface="-apple-system"/>
              </a:rPr>
              <a:t>。工作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结果是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系统部署图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197190" y="3134560"/>
            <a:ext cx="4397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开发人员需找出项目依赖于哪些系统。</a:t>
            </a:r>
          </a:p>
        </p:txBody>
      </p:sp>
    </p:spTree>
    <p:extLst>
      <p:ext uri="{BB962C8B-B14F-4D97-AF65-F5344CB8AC3E}">
        <p14:creationId xmlns:p14="http://schemas.microsoft.com/office/powerpoint/2010/main" val="223762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需求开发</a:t>
            </a:r>
            <a:r>
              <a:rPr lang="en-US" altLang="zh-CN" dirty="0" smtClean="0"/>
              <a:t>·</a:t>
            </a:r>
            <a:r>
              <a:rPr lang="zh-CN" altLang="en-US" dirty="0"/>
              <a:t>发现项目需求</a:t>
            </a:r>
          </a:p>
        </p:txBody>
      </p:sp>
      <p:sp>
        <p:nvSpPr>
          <p:cNvPr id="3" name="矩形 2"/>
          <p:cNvSpPr/>
          <p:nvPr/>
        </p:nvSpPr>
        <p:spPr>
          <a:xfrm>
            <a:off x="557553" y="2549983"/>
            <a:ext cx="11662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在整个开发过程中需经历多次产品会议。工作的结果是一个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包图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。每个包囊括了一组用例，代表一个主要功能模块。</a:t>
            </a:r>
          </a:p>
        </p:txBody>
      </p:sp>
      <p:sp>
        <p:nvSpPr>
          <p:cNvPr id="9" name="矩形 8"/>
          <p:cNvSpPr/>
          <p:nvPr/>
        </p:nvSpPr>
        <p:spPr>
          <a:xfrm>
            <a:off x="197190" y="3134560"/>
            <a:ext cx="116092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开发项目映像根据业务模型图规划项目。相当于战略</a:t>
            </a:r>
            <a:r>
              <a:rPr lang="zh-CN" altLang="en-US" sz="3600" dirty="0" smtClean="0"/>
              <a:t>层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收集</a:t>
            </a:r>
            <a:r>
              <a:rPr lang="zh-CN" altLang="en-US" sz="3600" dirty="0"/>
              <a:t>用户需求相当于范围层，确定需要做什么。</a:t>
            </a:r>
          </a:p>
        </p:txBody>
      </p:sp>
    </p:spTree>
    <p:extLst>
      <p:ext uri="{BB962C8B-B14F-4D97-AF65-F5344CB8AC3E}">
        <p14:creationId xmlns:p14="http://schemas.microsoft.com/office/powerpoint/2010/main" val="101808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用例分析</a:t>
            </a:r>
            <a:r>
              <a:rPr lang="en-US" altLang="zh-CN" dirty="0" smtClean="0"/>
              <a:t>·</a:t>
            </a:r>
            <a:r>
              <a:rPr lang="zh-CN" altLang="en-US" dirty="0"/>
              <a:t>描述用例</a:t>
            </a:r>
          </a:p>
        </p:txBody>
      </p:sp>
      <p:sp>
        <p:nvSpPr>
          <p:cNvPr id="3" name="矩形 2"/>
          <p:cNvSpPr/>
          <p:nvPr/>
        </p:nvSpPr>
        <p:spPr>
          <a:xfrm>
            <a:off x="557553" y="2549983"/>
            <a:ext cx="11662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工作结果是一组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用例图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197190" y="3134560"/>
            <a:ext cx="5825634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/>
              <a:t>场景的简单</a:t>
            </a:r>
            <a:r>
              <a:rPr lang="zh-CN" altLang="en-US" sz="3200" dirty="0" smtClean="0"/>
              <a:t>陈述</a:t>
            </a:r>
            <a:endParaRPr lang="en-US" altLang="zh-CN" sz="32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 smtClean="0"/>
              <a:t>关于</a:t>
            </a:r>
            <a:r>
              <a:rPr lang="zh-CN" altLang="en-US" sz="3200" dirty="0"/>
              <a:t>场景的假设</a:t>
            </a:r>
            <a:r>
              <a:rPr lang="zh-CN" altLang="en-US" sz="3200" dirty="0" smtClean="0"/>
              <a:t>条件</a:t>
            </a:r>
            <a:endParaRPr lang="en-US" altLang="zh-CN" sz="32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 smtClean="0"/>
              <a:t>用例</a:t>
            </a:r>
            <a:r>
              <a:rPr lang="zh-CN" altLang="en-US" sz="3200" dirty="0"/>
              <a:t>的发起</a:t>
            </a:r>
            <a:r>
              <a:rPr lang="zh-CN" altLang="en-US" sz="3200" dirty="0" smtClean="0"/>
              <a:t>参与者</a:t>
            </a:r>
            <a:endParaRPr lang="en-US" altLang="zh-CN" sz="32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 smtClean="0"/>
              <a:t>场景</a:t>
            </a:r>
            <a:r>
              <a:rPr lang="zh-CN" altLang="en-US" sz="3200" dirty="0"/>
              <a:t>的</a:t>
            </a:r>
            <a:r>
              <a:rPr lang="zh-CN" altLang="en-US" sz="3200" dirty="0" smtClean="0"/>
              <a:t>前置条件</a:t>
            </a:r>
            <a:endParaRPr lang="en-US" altLang="zh-CN" sz="32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 smtClean="0"/>
              <a:t>场景</a:t>
            </a:r>
            <a:r>
              <a:rPr lang="zh-CN" altLang="en-US" sz="3200" dirty="0"/>
              <a:t>中与系统相关的步骤</a:t>
            </a:r>
            <a:r>
              <a:rPr lang="zh-CN" altLang="en-US" sz="3200" dirty="0" smtClean="0"/>
              <a:t>序列</a:t>
            </a:r>
            <a:endParaRPr lang="en-US" altLang="zh-CN" sz="32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 smtClean="0"/>
              <a:t>场景</a:t>
            </a:r>
            <a:r>
              <a:rPr lang="zh-CN" altLang="en-US" sz="3200" dirty="0"/>
              <a:t>完成后的</a:t>
            </a:r>
            <a:r>
              <a:rPr lang="zh-CN" altLang="en-US" sz="3200" dirty="0" smtClean="0"/>
              <a:t>后置条件</a:t>
            </a:r>
            <a:endParaRPr lang="en-US" altLang="zh-CN" sz="32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 smtClean="0"/>
              <a:t>用例</a:t>
            </a:r>
            <a:r>
              <a:rPr lang="zh-CN" altLang="en-US" sz="3200" dirty="0"/>
              <a:t>的受益参与者</a:t>
            </a:r>
          </a:p>
        </p:txBody>
      </p:sp>
    </p:spTree>
    <p:extLst>
      <p:ext uri="{BB962C8B-B14F-4D97-AF65-F5344CB8AC3E}">
        <p14:creationId xmlns:p14="http://schemas.microsoft.com/office/powerpoint/2010/main" val="129369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用例分析</a:t>
            </a:r>
            <a:r>
              <a:rPr lang="en-US" altLang="zh-CN" dirty="0" smtClean="0"/>
              <a:t>·</a:t>
            </a:r>
            <a:r>
              <a:rPr lang="zh-CN" altLang="en-US" dirty="0"/>
              <a:t>细化类图</a:t>
            </a:r>
          </a:p>
        </p:txBody>
      </p:sp>
      <p:sp>
        <p:nvSpPr>
          <p:cNvPr id="3" name="矩形 2"/>
          <p:cNvSpPr/>
          <p:nvPr/>
        </p:nvSpPr>
        <p:spPr>
          <a:xfrm>
            <a:off x="4143040" y="2554189"/>
            <a:ext cx="3556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工作结果是一个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细化了的类图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197190" y="3134560"/>
            <a:ext cx="116092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在类图中加入关联名、抽象类、多重性、泛化和聚集。</a:t>
            </a:r>
          </a:p>
        </p:txBody>
      </p:sp>
    </p:spTree>
    <p:extLst>
      <p:ext uri="{BB962C8B-B14F-4D97-AF65-F5344CB8AC3E}">
        <p14:creationId xmlns:p14="http://schemas.microsoft.com/office/powerpoint/2010/main" val="199268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用例分析</a:t>
            </a:r>
            <a:r>
              <a:rPr lang="en-US" altLang="zh-CN" dirty="0" smtClean="0"/>
              <a:t>·</a:t>
            </a:r>
            <a:r>
              <a:rPr lang="zh-CN" altLang="en-US" dirty="0"/>
              <a:t>分析对象状态的变化</a:t>
            </a:r>
          </a:p>
        </p:txBody>
      </p:sp>
      <p:sp>
        <p:nvSpPr>
          <p:cNvPr id="3" name="矩形 2"/>
          <p:cNvSpPr/>
          <p:nvPr/>
        </p:nvSpPr>
        <p:spPr>
          <a:xfrm>
            <a:off x="4143040" y="2554189"/>
            <a:ext cx="3556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工作结果是一个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状态图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197190" y="3134560"/>
            <a:ext cx="93009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进一步细化模型，展示出对象状态的变化。</a:t>
            </a:r>
          </a:p>
        </p:txBody>
      </p:sp>
    </p:spTree>
    <p:extLst>
      <p:ext uri="{BB962C8B-B14F-4D97-AF65-F5344CB8AC3E}">
        <p14:creationId xmlns:p14="http://schemas.microsoft.com/office/powerpoint/2010/main" val="422863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601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用例分析</a:t>
            </a:r>
            <a:r>
              <a:rPr lang="en-US" altLang="zh-CN" dirty="0" smtClean="0"/>
              <a:t>·</a:t>
            </a:r>
            <a:r>
              <a:rPr lang="zh-CN" altLang="en-US" dirty="0"/>
              <a:t> 定义对象之间的交互</a:t>
            </a:r>
          </a:p>
        </p:txBody>
      </p:sp>
      <p:sp>
        <p:nvSpPr>
          <p:cNvPr id="3" name="矩形 2"/>
          <p:cNvSpPr/>
          <p:nvPr/>
        </p:nvSpPr>
        <p:spPr>
          <a:xfrm>
            <a:off x="4143040" y="2554189"/>
            <a:ext cx="3556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工作结果是一组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顺序图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协作图</a:t>
            </a:r>
          </a:p>
        </p:txBody>
      </p:sp>
      <p:sp>
        <p:nvSpPr>
          <p:cNvPr id="9" name="矩形 8"/>
          <p:cNvSpPr/>
          <p:nvPr/>
        </p:nvSpPr>
        <p:spPr>
          <a:xfrm>
            <a:off x="197190" y="3134560"/>
            <a:ext cx="106859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二者用来描述</a:t>
            </a:r>
            <a:r>
              <a:rPr lang="zh-CN" altLang="en-US" sz="3600" dirty="0"/>
              <a:t>对象之间的交互。应包括状态变化。</a:t>
            </a:r>
          </a:p>
        </p:txBody>
      </p:sp>
    </p:spTree>
    <p:extLst>
      <p:ext uri="{BB962C8B-B14F-4D97-AF65-F5344CB8AC3E}">
        <p14:creationId xmlns:p14="http://schemas.microsoft.com/office/powerpoint/2010/main" val="271686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601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用例分析</a:t>
            </a:r>
            <a:r>
              <a:rPr lang="en-US" altLang="zh-CN" dirty="0" smtClean="0"/>
              <a:t>·</a:t>
            </a:r>
            <a:r>
              <a:rPr lang="zh-CN" altLang="en-US" dirty="0"/>
              <a:t>分析与协作系统的集成</a:t>
            </a:r>
          </a:p>
        </p:txBody>
      </p:sp>
      <p:sp>
        <p:nvSpPr>
          <p:cNvPr id="3" name="矩形 2"/>
          <p:cNvSpPr/>
          <p:nvPr/>
        </p:nvSpPr>
        <p:spPr>
          <a:xfrm>
            <a:off x="4143040" y="2554189"/>
            <a:ext cx="4967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工作结果是详细的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系统部署图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数据模型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7190" y="3134560"/>
            <a:ext cx="79159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要确定与协作系统集成的具体细节。</a:t>
            </a:r>
          </a:p>
        </p:txBody>
      </p:sp>
    </p:spTree>
    <p:extLst>
      <p:ext uri="{BB962C8B-B14F-4D97-AF65-F5344CB8AC3E}">
        <p14:creationId xmlns:p14="http://schemas.microsoft.com/office/powerpoint/2010/main" val="145025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59644" y="75660"/>
            <a:ext cx="4500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CONTENTS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236896" y="2171700"/>
            <a:ext cx="4746502" cy="1999495"/>
            <a:chOff x="3236896" y="2171700"/>
            <a:chExt cx="4746502" cy="1999495"/>
          </a:xfrm>
        </p:grpSpPr>
        <p:sp>
          <p:nvSpPr>
            <p:cNvPr id="9" name="文本框 8"/>
            <p:cNvSpPr txBox="1"/>
            <p:nvPr/>
          </p:nvSpPr>
          <p:spPr>
            <a:xfrm>
              <a:off x="3236896" y="2171700"/>
              <a:ext cx="2057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+mj-lt"/>
                </a:rPr>
                <a:t>综合概述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362441" y="2248644"/>
              <a:ext cx="1620957" cy="523220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问题提问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836766" y="2248644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Freeform 125"/>
            <p:cNvSpPr>
              <a:spLocks noEditPoints="1"/>
            </p:cNvSpPr>
            <p:nvPr/>
          </p:nvSpPr>
          <p:spPr bwMode="auto">
            <a:xfrm rot="5400000">
              <a:off x="5534016" y="3863150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236896" y="3717988"/>
            <a:ext cx="4746502" cy="600164"/>
            <a:chOff x="3236896" y="3210782"/>
            <a:chExt cx="4746502" cy="600164"/>
          </a:xfrm>
        </p:grpSpPr>
        <p:sp>
          <p:nvSpPr>
            <p:cNvPr id="14" name="文本框 13"/>
            <p:cNvSpPr txBox="1"/>
            <p:nvPr/>
          </p:nvSpPr>
          <p:spPr>
            <a:xfrm>
              <a:off x="3236896" y="3210782"/>
              <a:ext cx="2057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+mj-lt"/>
                </a:rPr>
                <a:t>实际运用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362441" y="3287726"/>
              <a:ext cx="1620957" cy="523220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参考</a:t>
              </a:r>
              <a:r>
                <a:rPr lang="zh-CN" altLang="en-US" sz="2800" dirty="0">
                  <a:solidFill>
                    <a:schemeClr val="bg1"/>
                  </a:solidFill>
                </a:rPr>
                <a:t>资料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836766" y="3287726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236896" y="5264276"/>
            <a:ext cx="4746502" cy="600164"/>
            <a:chOff x="3236896" y="4249864"/>
            <a:chExt cx="4746502" cy="600164"/>
          </a:xfrm>
        </p:grpSpPr>
        <p:sp>
          <p:nvSpPr>
            <p:cNvPr id="18" name="文本框 17"/>
            <p:cNvSpPr txBox="1"/>
            <p:nvPr/>
          </p:nvSpPr>
          <p:spPr>
            <a:xfrm>
              <a:off x="3236896" y="4249864"/>
              <a:ext cx="2931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+mj-lt"/>
                </a:rPr>
                <a:t>视图回顾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362441" y="4326808"/>
              <a:ext cx="1620957" cy="523220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其他信息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842607" y="4326808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601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界面设计</a:t>
            </a:r>
            <a:r>
              <a:rPr lang="en-US" altLang="zh-CN" dirty="0" smtClean="0"/>
              <a:t>·</a:t>
            </a:r>
            <a:r>
              <a:rPr lang="zh-CN" altLang="en-US" dirty="0"/>
              <a:t>开发和细化对象图</a:t>
            </a:r>
          </a:p>
        </p:txBody>
      </p:sp>
      <p:sp>
        <p:nvSpPr>
          <p:cNvPr id="3" name="矩形 2"/>
          <p:cNvSpPr/>
          <p:nvPr/>
        </p:nvSpPr>
        <p:spPr>
          <a:xfrm>
            <a:off x="4143040" y="2554189"/>
            <a:ext cx="4967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对象图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活动图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11994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根据类图产生一些必要的对象图，检查每个操作并开发对应操作的活动图去充实对象图。</a:t>
            </a:r>
          </a:p>
        </p:txBody>
      </p:sp>
    </p:spTree>
    <p:extLst>
      <p:ext uri="{BB962C8B-B14F-4D97-AF65-F5344CB8AC3E}">
        <p14:creationId xmlns:p14="http://schemas.microsoft.com/office/powerpoint/2010/main" val="249644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4117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界面设计</a:t>
            </a:r>
            <a:r>
              <a:rPr lang="en-US" altLang="zh-CN" dirty="0" smtClean="0"/>
              <a:t>·</a:t>
            </a:r>
            <a:r>
              <a:rPr lang="zh-CN" altLang="en-US" dirty="0"/>
              <a:t>开发和细化对象</a:t>
            </a:r>
            <a:r>
              <a:rPr lang="zh-CN" altLang="en-US" dirty="0" smtClean="0"/>
              <a:t>图和构件图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143040" y="2554189"/>
            <a:ext cx="4967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对象图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和</a:t>
            </a:r>
            <a:r>
              <a:rPr lang="zh-CN" altLang="en-US" dirty="0" smtClean="0">
                <a:solidFill>
                  <a:srgbClr val="FF0000"/>
                </a:solidFill>
                <a:latin typeface="-apple-system"/>
              </a:rPr>
              <a:t>活动图</a:t>
            </a:r>
            <a:r>
              <a:rPr lang="zh-CN" altLang="en-US" dirty="0" smtClean="0">
                <a:solidFill>
                  <a:srgbClr val="FFFF00"/>
                </a:solidFill>
                <a:latin typeface="-apple-system"/>
              </a:rPr>
              <a:t>以及</a:t>
            </a:r>
            <a:r>
              <a:rPr lang="zh-CN" altLang="en-US" dirty="0" smtClean="0">
                <a:solidFill>
                  <a:srgbClr val="FF0000"/>
                </a:solidFill>
                <a:latin typeface="-apple-system"/>
              </a:rPr>
              <a:t>构件图</a:t>
            </a:r>
            <a:r>
              <a:rPr lang="zh-CN" altLang="en-US" dirty="0" smtClean="0">
                <a:solidFill>
                  <a:srgbClr val="FFFF00"/>
                </a:solidFill>
                <a:latin typeface="-apple-system"/>
              </a:rPr>
              <a:t>。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119948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根据类图产生一些必要的对象图，检查每个操作并开发对应操作的活动图去充实对象图</a:t>
            </a:r>
            <a:r>
              <a:rPr lang="zh-CN" altLang="en-US" sz="3600" dirty="0" smtClean="0"/>
              <a:t>。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可视化地描述</a:t>
            </a:r>
            <a:r>
              <a:rPr lang="zh-CN" altLang="en-US" sz="3600" dirty="0" smtClean="0"/>
              <a:t>构件之间</a:t>
            </a:r>
            <a:r>
              <a:rPr lang="zh-CN" altLang="en-US" sz="3600" dirty="0"/>
              <a:t>的关系。</a:t>
            </a:r>
          </a:p>
        </p:txBody>
      </p:sp>
    </p:spTree>
    <p:extLst>
      <p:ext uri="{BB962C8B-B14F-4D97-AF65-F5344CB8AC3E}">
        <p14:creationId xmlns:p14="http://schemas.microsoft.com/office/powerpoint/2010/main" val="184145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4117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界面设计</a:t>
            </a:r>
            <a:r>
              <a:rPr lang="en-US" altLang="zh-CN" dirty="0" smtClean="0"/>
              <a:t>·</a:t>
            </a:r>
            <a:r>
              <a:rPr lang="zh-CN" altLang="en-US" dirty="0"/>
              <a:t>制定部署计划</a:t>
            </a:r>
          </a:p>
        </p:txBody>
      </p:sp>
      <p:sp>
        <p:nvSpPr>
          <p:cNvPr id="3" name="矩形 2"/>
          <p:cNvSpPr/>
          <p:nvPr/>
        </p:nvSpPr>
        <p:spPr>
          <a:xfrm>
            <a:off x="4143040" y="2554189"/>
            <a:ext cx="6821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部署图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，图中表明每个节点中驻留了哪些构件。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11994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工程师编制系统的部署以及系统与其他协作系统集成的计划。</a:t>
            </a:r>
          </a:p>
        </p:txBody>
      </p:sp>
    </p:spTree>
    <p:extLst>
      <p:ext uri="{BB962C8B-B14F-4D97-AF65-F5344CB8AC3E}">
        <p14:creationId xmlns:p14="http://schemas.microsoft.com/office/powerpoint/2010/main" val="87358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界面设计</a:t>
            </a:r>
            <a:r>
              <a:rPr lang="en-US" altLang="zh-CN" dirty="0" smtClean="0"/>
              <a:t>·</a:t>
            </a:r>
            <a:r>
              <a:rPr lang="zh-CN" altLang="en-US" dirty="0"/>
              <a:t>设计和开发用户界面</a:t>
            </a:r>
            <a:r>
              <a:rPr lang="zh-CN" altLang="en-US" dirty="0" smtClean="0"/>
              <a:t>原型并实施测试设计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95142" y="2549983"/>
            <a:ext cx="6821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  <a:latin typeface="-apple-system"/>
              </a:rPr>
              <a:t>工作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产品是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屏幕界面原型的</a:t>
            </a:r>
            <a:r>
              <a:rPr lang="zh-CN" altLang="en-US" dirty="0" smtClean="0">
                <a:solidFill>
                  <a:srgbClr val="FF0000"/>
                </a:solidFill>
                <a:latin typeface="-apple-system"/>
              </a:rPr>
              <a:t>快照</a:t>
            </a:r>
            <a:r>
              <a:rPr lang="zh-CN" altLang="en-US" dirty="0" smtClean="0">
                <a:solidFill>
                  <a:srgbClr val="FFFF00"/>
                </a:solidFill>
                <a:latin typeface="-apple-system"/>
              </a:rPr>
              <a:t>和</a:t>
            </a:r>
            <a:r>
              <a:rPr lang="zh-CN" altLang="en-US" dirty="0" smtClean="0">
                <a:solidFill>
                  <a:srgbClr val="FF0000"/>
                </a:solidFill>
                <a:latin typeface="-apple-system"/>
              </a:rPr>
              <a:t>测试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脚本</a:t>
            </a:r>
            <a:r>
              <a:rPr lang="zh-CN" altLang="en-US" dirty="0" smtClean="0">
                <a:solidFill>
                  <a:srgbClr val="FFFF00"/>
                </a:solidFill>
                <a:latin typeface="-apple-system"/>
              </a:rPr>
              <a:t>。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11994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用户界面应考虑所有用例的完成</a:t>
            </a:r>
            <a:r>
              <a:rPr lang="zh-CN" altLang="en-US" sz="3600" dirty="0" smtClean="0"/>
              <a:t>。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用例是测试依据</a:t>
            </a:r>
            <a:r>
              <a:rPr lang="zh-CN" altLang="en-US" sz="3600" dirty="0" smtClean="0"/>
              <a:t>。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159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4117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项目开发</a:t>
            </a:r>
            <a:r>
              <a:rPr lang="en-US" altLang="zh-CN" dirty="0" smtClean="0"/>
              <a:t>·</a:t>
            </a:r>
            <a:r>
              <a:rPr lang="zh-CN" altLang="en-US" dirty="0"/>
              <a:t>编制</a:t>
            </a:r>
            <a:r>
              <a:rPr lang="zh-CN" altLang="en-US" dirty="0" smtClean="0"/>
              <a:t>代码以及测试代码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119948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根据掌握的类图、对象图、活动图和构件图，程序员实现系统的代码</a:t>
            </a:r>
            <a:r>
              <a:rPr lang="zh-CN" altLang="en-US" sz="3600" dirty="0" smtClean="0"/>
              <a:t>。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测试人员运行测试脚本，评论代码是否做了预期工作。</a:t>
            </a:r>
          </a:p>
        </p:txBody>
      </p:sp>
    </p:spTree>
    <p:extLst>
      <p:ext uri="{BB962C8B-B14F-4D97-AF65-F5344CB8AC3E}">
        <p14:creationId xmlns:p14="http://schemas.microsoft.com/office/powerpoint/2010/main" val="1228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界面设计</a:t>
            </a:r>
            <a:r>
              <a:rPr lang="en-US" altLang="zh-CN" dirty="0" smtClean="0"/>
              <a:t>·</a:t>
            </a:r>
            <a:r>
              <a:rPr lang="zh-CN" altLang="en-US" dirty="0"/>
              <a:t>构建用户界面和用户界面到代码的连接及</a:t>
            </a:r>
            <a:r>
              <a:rPr lang="zh-CN" altLang="en-US" dirty="0" smtClean="0"/>
              <a:t>测试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95142" y="2549983"/>
            <a:ext cx="6821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工作结果是带有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用户界面的功能系统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11994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构建用户界面并将界面连接到代码。且要进一步地测试，确保用户界面工作正确。</a:t>
            </a:r>
          </a:p>
        </p:txBody>
      </p:sp>
    </p:spTree>
    <p:extLst>
      <p:ext uri="{BB962C8B-B14F-4D97-AF65-F5344CB8AC3E}">
        <p14:creationId xmlns:p14="http://schemas.microsoft.com/office/powerpoint/2010/main" val="248479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我们组的需求模型应用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1199481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FFFF00"/>
                </a:solidFill>
              </a:rPr>
              <a:t>模型：</a:t>
            </a:r>
            <a:endParaRPr lang="en-US" altLang="zh-CN" sz="2400" dirty="0" smtClean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关联图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用</a:t>
            </a:r>
            <a:r>
              <a:rPr lang="zh-CN" altLang="en-US" sz="3600" dirty="0" smtClean="0"/>
              <a:t>例图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对话图</a:t>
            </a:r>
            <a:endParaRPr lang="en-US" altLang="zh-CN" sz="3600" dirty="0" smtClean="0"/>
          </a:p>
          <a:p>
            <a:r>
              <a:rPr lang="zh-CN" altLang="en-US" sz="2400" dirty="0" smtClean="0">
                <a:solidFill>
                  <a:srgbClr val="FFFF00"/>
                </a:solidFill>
              </a:rPr>
              <a:t>工具：</a:t>
            </a:r>
            <a:endParaRPr lang="en-US" altLang="zh-CN" sz="2400" dirty="0" smtClean="0">
              <a:solidFill>
                <a:srgbClr val="FFFF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3600" dirty="0" smtClean="0"/>
              <a:t>ProcessOn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3600" dirty="0" smtClean="0"/>
              <a:t>Visio2016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6442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用例描述示例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51717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261136" y="6560631"/>
            <a:ext cx="234590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 smtClean="0"/>
              <a:t>学生用户登录功能用例描述示例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91813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关联图示例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313" y="1160742"/>
            <a:ext cx="7611687" cy="569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管理员管理功能的用例图示例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2820"/>
            <a:ext cx="12192000" cy="535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2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5" name="组合 4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+mj-lt"/>
              </a:rPr>
              <a:t>综合概述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对话框图示例</a:t>
            </a:r>
            <a:endParaRPr lang="zh-CN" altLang="en-US" dirty="0"/>
          </a:p>
        </p:txBody>
      </p:sp>
      <p:pic>
        <p:nvPicPr>
          <p:cNvPr id="9" name="图片 8" descr="C:\Users\79014\AppData\Local\Temp\1545551461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79" y="3339147"/>
            <a:ext cx="1276350" cy="2522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C:\Users\79014\AppData\Local\Temp\1545546554(1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797" y="2467541"/>
            <a:ext cx="1177896" cy="37673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754743" y="6107904"/>
            <a:ext cx="18305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 smtClean="0"/>
              <a:t>游客注册功能对话框图示例</a:t>
            </a:r>
            <a:endParaRPr lang="zh-CN" altLang="en-US" sz="1050" dirty="0"/>
          </a:p>
        </p:txBody>
      </p:sp>
      <p:sp>
        <p:nvSpPr>
          <p:cNvPr id="12" name="矩形 11"/>
          <p:cNvSpPr/>
          <p:nvPr/>
        </p:nvSpPr>
        <p:spPr>
          <a:xfrm>
            <a:off x="3826792" y="6378226"/>
            <a:ext cx="190899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 smtClean="0"/>
              <a:t>用户反馈功能对话框图示例</a:t>
            </a:r>
            <a:endParaRPr lang="zh-CN" altLang="en-US" sz="1050" dirty="0"/>
          </a:p>
        </p:txBody>
      </p:sp>
      <p:pic>
        <p:nvPicPr>
          <p:cNvPr id="13" name="图片 12" descr="C:\Users\79014\AppData\Local\Temp\1545421993(1)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221" y="2377726"/>
            <a:ext cx="1571625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矩形 13"/>
          <p:cNvSpPr/>
          <p:nvPr/>
        </p:nvSpPr>
        <p:spPr>
          <a:xfrm>
            <a:off x="7158766" y="6505184"/>
            <a:ext cx="220136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 smtClean="0"/>
              <a:t>用户关注用户功能对话框图示例</a:t>
            </a:r>
            <a:endParaRPr lang="zh-CN" altLang="en-US" sz="1050" dirty="0"/>
          </a:p>
        </p:txBody>
      </p:sp>
      <p:pic>
        <p:nvPicPr>
          <p:cNvPr id="15" name="图片 14" descr="C:\Users\79014\AppData\Local\Temp\1545418942(1)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745" y="2377726"/>
            <a:ext cx="1438275" cy="403987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6"/>
          <p:cNvSpPr/>
          <p:nvPr/>
        </p:nvSpPr>
        <p:spPr>
          <a:xfrm>
            <a:off x="9990635" y="6505184"/>
            <a:ext cx="220136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 smtClean="0"/>
              <a:t>教师置顶功能对话框图示例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3788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11" grpId="0"/>
      <p:bldP spid="12" grpId="0"/>
      <p:bldP spid="14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5" name="组合 4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+mj-lt"/>
              </a:rPr>
              <a:t>视图回顾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视图回顾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简介</a:t>
            </a:r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547208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/>
              <a:t>	</a:t>
            </a:r>
            <a:r>
              <a:rPr lang="en-US" altLang="zh-CN" sz="3600" dirty="0" err="1" smtClean="0">
                <a:solidFill>
                  <a:srgbClr val="FFFF00"/>
                </a:solidFill>
              </a:rPr>
              <a:t>Kruchten</a:t>
            </a:r>
            <a:r>
              <a:rPr lang="en-US" altLang="zh-CN" sz="3600" dirty="0" smtClean="0"/>
              <a:t> </a:t>
            </a:r>
            <a:r>
              <a:rPr lang="zh-CN" altLang="en-US" sz="3600" dirty="0"/>
              <a:t>提出了一个</a:t>
            </a:r>
            <a:r>
              <a:rPr lang="en-US" altLang="zh-CN" sz="3600" dirty="0">
                <a:solidFill>
                  <a:srgbClr val="FF0000"/>
                </a:solidFill>
              </a:rPr>
              <a:t>"4+1"</a:t>
            </a:r>
            <a:r>
              <a:rPr lang="zh-CN" altLang="en-US" sz="3600" dirty="0">
                <a:solidFill>
                  <a:srgbClr val="FF0000"/>
                </a:solidFill>
              </a:rPr>
              <a:t>视图模型</a:t>
            </a:r>
            <a:r>
              <a:rPr lang="zh-CN" altLang="en-US" sz="3600" dirty="0"/>
              <a:t>，从</a:t>
            </a:r>
            <a:r>
              <a:rPr lang="en-US" altLang="zh-CN" sz="3600" dirty="0">
                <a:solidFill>
                  <a:srgbClr val="FF0000"/>
                </a:solidFill>
              </a:rPr>
              <a:t>5</a:t>
            </a:r>
            <a:r>
              <a:rPr lang="zh-CN" altLang="en-US" sz="3600" dirty="0">
                <a:solidFill>
                  <a:srgbClr val="FF0000"/>
                </a:solidFill>
              </a:rPr>
              <a:t>个</a:t>
            </a:r>
            <a:r>
              <a:rPr lang="zh-CN" altLang="en-US" sz="3600" dirty="0"/>
              <a:t>不同的视角包括包括</a:t>
            </a:r>
            <a:r>
              <a:rPr lang="zh-CN" altLang="en-US" sz="3600" dirty="0">
                <a:solidFill>
                  <a:srgbClr val="FF0000"/>
                </a:solidFill>
              </a:rPr>
              <a:t>逻辑试图、进程视图、物理视图、开发视图、场景视图</a:t>
            </a:r>
            <a:r>
              <a:rPr lang="zh-CN" altLang="en-US" sz="3600" dirty="0"/>
              <a:t>来描述软件体系结构。</a:t>
            </a:r>
          </a:p>
        </p:txBody>
      </p:sp>
      <p:pic>
        <p:nvPicPr>
          <p:cNvPr id="2050" name="Picture 2" descr="http://www.ibm.com/developerworks/cn/rational/r-4p1-view/images/image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398" y="2636028"/>
            <a:ext cx="5020483" cy="354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309360" y="625849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/>
              <a:t>每一个视图只关心系统的一个侧面，5个试图结合在一起才能反映系统的软件体系结构的全部内容。</a:t>
            </a:r>
          </a:p>
        </p:txBody>
      </p:sp>
    </p:spTree>
    <p:extLst>
      <p:ext uri="{BB962C8B-B14F-4D97-AF65-F5344CB8AC3E}">
        <p14:creationId xmlns:p14="http://schemas.microsoft.com/office/powerpoint/2010/main" val="254455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视图回顾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逻辑视图（</a:t>
            </a:r>
            <a:r>
              <a:rPr lang="en-US" altLang="zh-CN" dirty="0"/>
              <a:t>Logic View</a:t>
            </a:r>
            <a:r>
              <a:rPr lang="zh-CN" altLang="en-US" dirty="0"/>
              <a:t>）</a:t>
            </a:r>
          </a:p>
        </p:txBody>
      </p:sp>
      <p:sp>
        <p:nvSpPr>
          <p:cNvPr id="9" name="矩形 8"/>
          <p:cNvSpPr/>
          <p:nvPr/>
        </p:nvSpPr>
        <p:spPr>
          <a:xfrm>
            <a:off x="98596" y="2611340"/>
            <a:ext cx="611216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/>
              <a:t>	</a:t>
            </a:r>
            <a:r>
              <a:rPr lang="zh-CN" altLang="en-US" sz="3600" dirty="0"/>
              <a:t> </a:t>
            </a:r>
            <a:r>
              <a:rPr lang="zh-CN" altLang="en-US" sz="2800" dirty="0">
                <a:solidFill>
                  <a:srgbClr val="FFFF00"/>
                </a:solidFill>
              </a:rPr>
              <a:t>逻辑试图</a:t>
            </a:r>
            <a:r>
              <a:rPr lang="zh-CN" altLang="en-US" sz="2800" dirty="0"/>
              <a:t>主要是用来</a:t>
            </a:r>
            <a:r>
              <a:rPr lang="zh-CN" altLang="en-US" sz="2800" dirty="0">
                <a:solidFill>
                  <a:srgbClr val="FF0000"/>
                </a:solidFill>
              </a:rPr>
              <a:t>描述系统的功能需求</a:t>
            </a:r>
            <a:r>
              <a:rPr lang="zh-CN" altLang="en-US" sz="2800" dirty="0"/>
              <a:t>，即系统提供给最终用户的服务</a:t>
            </a:r>
            <a:r>
              <a:rPr lang="en-US" altLang="zh-CN" sz="2800" dirty="0"/>
              <a:t>. </a:t>
            </a:r>
            <a:r>
              <a:rPr lang="zh-CN" altLang="en-US" sz="2800" dirty="0"/>
              <a:t>在逻辑视图中，系统分解成一系列的功能抽象、功能分解与功能分析，这些主要来自问题领域（</a:t>
            </a:r>
            <a:r>
              <a:rPr lang="en-US" altLang="zh-CN" sz="2800" dirty="0"/>
              <a:t>Problem Definition)</a:t>
            </a:r>
            <a:r>
              <a:rPr lang="zh-CN" altLang="en-US" sz="2800" dirty="0"/>
              <a:t>。在面向对象技术中，通过抽象、封装、继承</a:t>
            </a:r>
            <a:r>
              <a:rPr lang="en-US" altLang="zh-CN" sz="2800" dirty="0"/>
              <a:t>,</a:t>
            </a:r>
            <a:r>
              <a:rPr lang="zh-CN" altLang="en-US" sz="2800" dirty="0"/>
              <a:t>可以用对象模型来代表逻辑视图，可以用</a:t>
            </a:r>
            <a:r>
              <a:rPr lang="zh-CN" altLang="en-US" sz="2800" dirty="0">
                <a:solidFill>
                  <a:srgbClr val="FF0000"/>
                </a:solidFill>
              </a:rPr>
              <a:t>类图（</a:t>
            </a:r>
            <a:r>
              <a:rPr lang="en-US" altLang="zh-CN" sz="2800" dirty="0">
                <a:solidFill>
                  <a:srgbClr val="FF0000"/>
                </a:solidFill>
              </a:rPr>
              <a:t>Class Diagram</a:t>
            </a:r>
            <a:r>
              <a:rPr lang="zh-CN" altLang="en-US" sz="2800" dirty="0">
                <a:solidFill>
                  <a:srgbClr val="FF0000"/>
                </a:solidFill>
              </a:rPr>
              <a:t>）来描述逻辑视图</a:t>
            </a:r>
            <a:r>
              <a:rPr lang="zh-CN" altLang="en-US" sz="2800" dirty="0"/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6431279" y="2641966"/>
            <a:ext cx="58593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如下图</a:t>
            </a:r>
            <a:r>
              <a:rPr lang="en-US" altLang="zh-CN" sz="1600" dirty="0"/>
              <a:t>: </a:t>
            </a:r>
            <a:r>
              <a:rPr lang="zh-CN" altLang="en-US" sz="1600" dirty="0"/>
              <a:t>构件</a:t>
            </a:r>
            <a:r>
              <a:rPr lang="en-US" altLang="zh-CN" sz="1600" dirty="0"/>
              <a:t>(Components)</a:t>
            </a:r>
            <a:r>
              <a:rPr lang="zh-CN" altLang="en-US" sz="1600" dirty="0"/>
              <a:t>：</a:t>
            </a:r>
            <a:r>
              <a:rPr lang="zh-CN" altLang="en-US" sz="1600" dirty="0">
                <a:solidFill>
                  <a:srgbClr val="FFFF00"/>
                </a:solidFill>
              </a:rPr>
              <a:t>类、类服务、参数化类、类层次 连接件</a:t>
            </a:r>
            <a:r>
              <a:rPr lang="en-US" altLang="zh-CN" sz="1600" dirty="0">
                <a:solidFill>
                  <a:srgbClr val="FFFF00"/>
                </a:solidFill>
              </a:rPr>
              <a:t>(Connectors)</a:t>
            </a:r>
            <a:r>
              <a:rPr lang="zh-CN" altLang="en-US" sz="1600" dirty="0">
                <a:solidFill>
                  <a:srgbClr val="FFFF00"/>
                </a:solidFill>
              </a:rPr>
              <a:t>：关联、包含聚集、使用、继承、实例化</a:t>
            </a:r>
          </a:p>
        </p:txBody>
      </p:sp>
      <p:pic>
        <p:nvPicPr>
          <p:cNvPr id="16386" name="Picture 2" descr="http://www.ibm.com/developerworks/cn/rational/r-4p1-view/images/image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280" y="3403369"/>
            <a:ext cx="5760720" cy="318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72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视图回顾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开发视图（</a:t>
            </a:r>
            <a:r>
              <a:rPr lang="en-US" altLang="zh-CN" dirty="0"/>
              <a:t>Development/Module View)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20516" y="2446011"/>
            <a:ext cx="611216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	</a:t>
            </a:r>
            <a:r>
              <a:rPr lang="zh-CN" altLang="en-US" sz="2800" dirty="0">
                <a:solidFill>
                  <a:srgbClr val="FFFF00"/>
                </a:solidFill>
              </a:rPr>
              <a:t>开发视图</a:t>
            </a:r>
            <a:r>
              <a:rPr lang="zh-CN" altLang="en-US" sz="2800" dirty="0"/>
              <a:t>主要用来</a:t>
            </a:r>
            <a:r>
              <a:rPr lang="zh-CN" altLang="en-US" sz="2800" dirty="0">
                <a:solidFill>
                  <a:srgbClr val="FF0000"/>
                </a:solidFill>
              </a:rPr>
              <a:t>描述软件模块的组织与管理</a:t>
            </a:r>
            <a:r>
              <a:rPr lang="zh-CN" altLang="en-US" sz="2800" dirty="0"/>
              <a:t>（通过程序库或子系统）。服务于</a:t>
            </a:r>
            <a:r>
              <a:rPr lang="zh-CN" altLang="en-US" sz="2800" dirty="0">
                <a:solidFill>
                  <a:srgbClr val="FF0000"/>
                </a:solidFill>
              </a:rPr>
              <a:t>软件编程人员</a:t>
            </a:r>
            <a:r>
              <a:rPr lang="zh-CN" altLang="en-US" sz="2800" dirty="0"/>
              <a:t>， 方便后续的设计与实现。它通过系统输入输出关系的模型图和子系统图来描述。要考虑软件的内部需求：开发的难易程度、重用的可能性，通用性，局限性等等。开发视图的风格通常是层次结构，层次越低，通用性越好（底层库：</a:t>
            </a:r>
            <a:r>
              <a:rPr lang="en-US" altLang="zh-CN" sz="2800" dirty="0"/>
              <a:t>Java SDK</a:t>
            </a:r>
            <a:r>
              <a:rPr lang="zh-CN" altLang="en-US" sz="2800" dirty="0"/>
              <a:t>，图像处理软件包）。</a:t>
            </a:r>
          </a:p>
        </p:txBody>
      </p:sp>
      <p:sp>
        <p:nvSpPr>
          <p:cNvPr id="2" name="矩形 1"/>
          <p:cNvSpPr/>
          <p:nvPr/>
        </p:nvSpPr>
        <p:spPr>
          <a:xfrm>
            <a:off x="6431279" y="2641966"/>
            <a:ext cx="58593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如下图</a:t>
            </a:r>
            <a:r>
              <a:rPr lang="en-US" altLang="zh-CN" sz="1600" dirty="0"/>
              <a:t>: </a:t>
            </a:r>
            <a:r>
              <a:rPr lang="zh-CN" altLang="en-US" sz="1600" dirty="0" smtClean="0"/>
              <a:t>构件：</a:t>
            </a:r>
            <a:r>
              <a:rPr lang="zh-CN" altLang="en-US" sz="1600" dirty="0" smtClean="0">
                <a:solidFill>
                  <a:srgbClr val="FFFF00"/>
                </a:solidFill>
              </a:rPr>
              <a:t>模块、子系统、层 连接件：参照相关性、模块</a:t>
            </a:r>
            <a:r>
              <a:rPr lang="en-US" altLang="zh-CN" sz="1600" dirty="0" smtClean="0">
                <a:solidFill>
                  <a:srgbClr val="FFFF00"/>
                </a:solidFill>
              </a:rPr>
              <a:t>/</a:t>
            </a:r>
            <a:r>
              <a:rPr lang="zh-CN" altLang="en-US" sz="1600" dirty="0" smtClean="0">
                <a:solidFill>
                  <a:srgbClr val="FFFF00"/>
                </a:solidFill>
              </a:rPr>
              <a:t>过程调用</a:t>
            </a:r>
            <a:endParaRPr lang="zh-CN" altLang="en-US" sz="1600" dirty="0">
              <a:solidFill>
                <a:srgbClr val="FFFF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70" y="3397914"/>
            <a:ext cx="58769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视图回顾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进程视图</a:t>
            </a:r>
            <a:r>
              <a:rPr lang="zh-CN" altLang="en-US" dirty="0" smtClean="0"/>
              <a:t>（</a:t>
            </a:r>
            <a:r>
              <a:rPr lang="en-US" altLang="zh-CN" dirty="0" smtClean="0"/>
              <a:t>Process </a:t>
            </a:r>
            <a:r>
              <a:rPr lang="en-US" altLang="zh-CN" dirty="0"/>
              <a:t>View)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54216" y="2919315"/>
            <a:ext cx="611216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	</a:t>
            </a:r>
            <a:r>
              <a:rPr lang="zh-CN" altLang="en-US" sz="2800" dirty="0" smtClean="0">
                <a:solidFill>
                  <a:srgbClr val="FFFF00"/>
                </a:solidFill>
              </a:rPr>
              <a:t>进程</a:t>
            </a:r>
            <a:r>
              <a:rPr lang="zh-CN" altLang="en-US" sz="2800" dirty="0">
                <a:solidFill>
                  <a:srgbClr val="FFFF00"/>
                </a:solidFill>
              </a:rPr>
              <a:t>视图</a:t>
            </a:r>
            <a:r>
              <a:rPr lang="zh-CN" altLang="en-US" sz="2800" dirty="0" smtClean="0"/>
              <a:t>侧重</a:t>
            </a:r>
            <a:r>
              <a:rPr lang="zh-CN" altLang="en-US" sz="2800" dirty="0"/>
              <a:t>系统的</a:t>
            </a:r>
            <a:r>
              <a:rPr lang="zh-CN" altLang="en-US" sz="2800" dirty="0">
                <a:solidFill>
                  <a:srgbClr val="FF0000"/>
                </a:solidFill>
              </a:rPr>
              <a:t>运行特性</a:t>
            </a:r>
            <a:r>
              <a:rPr lang="zh-CN" altLang="en-US" sz="2800" dirty="0"/>
              <a:t>，关注非功能性的需求（性能，可用性）。服务于</a:t>
            </a:r>
            <a:r>
              <a:rPr lang="zh-CN" altLang="en-US" sz="2800" dirty="0">
                <a:solidFill>
                  <a:srgbClr val="FF0000"/>
                </a:solidFill>
              </a:rPr>
              <a:t>系统集成人员</a:t>
            </a:r>
            <a:r>
              <a:rPr lang="zh-CN" altLang="en-US" sz="2800" dirty="0"/>
              <a:t>，方便后续性能测试。强调并发性、分布性、集成性、鲁棒性（容错）、可扩充性、吞吐量等。定义逻辑视图中的各个类的具体操作是在哪一个线程（</a:t>
            </a:r>
            <a:r>
              <a:rPr lang="en-US" altLang="zh-CN" sz="2800" dirty="0"/>
              <a:t>Thread</a:t>
            </a:r>
            <a:r>
              <a:rPr lang="zh-CN" altLang="en-US" sz="2800" dirty="0"/>
              <a:t>）中被执行。</a:t>
            </a:r>
          </a:p>
        </p:txBody>
      </p:sp>
      <p:sp>
        <p:nvSpPr>
          <p:cNvPr id="2" name="矩形 1"/>
          <p:cNvSpPr/>
          <p:nvPr/>
        </p:nvSpPr>
        <p:spPr>
          <a:xfrm>
            <a:off x="6919193" y="2641966"/>
            <a:ext cx="5272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如下图</a:t>
            </a:r>
            <a:r>
              <a:rPr lang="en-US" altLang="zh-CN" sz="1600" dirty="0"/>
              <a:t>: </a:t>
            </a:r>
            <a:r>
              <a:rPr lang="zh-CN" altLang="en-US" sz="1600" dirty="0"/>
              <a:t>构件：</a:t>
            </a:r>
            <a:r>
              <a:rPr lang="zh-CN" altLang="en-US" sz="1600" dirty="0">
                <a:solidFill>
                  <a:srgbClr val="FFFF00"/>
                </a:solidFill>
              </a:rPr>
              <a:t>进程、简化进程、循环进程 连接件：未指定，消息、远程过程调用（</a:t>
            </a:r>
            <a:r>
              <a:rPr lang="en-US" altLang="zh-CN" sz="1600" dirty="0">
                <a:solidFill>
                  <a:srgbClr val="FFFF00"/>
                </a:solidFill>
              </a:rPr>
              <a:t>RPC</a:t>
            </a:r>
            <a:r>
              <a:rPr lang="zh-CN" altLang="en-US" sz="1600" dirty="0">
                <a:solidFill>
                  <a:srgbClr val="FFFF00"/>
                </a:solidFill>
              </a:rPr>
              <a:t>）、双向消息、事件广播</a:t>
            </a:r>
          </a:p>
        </p:txBody>
      </p:sp>
      <p:pic>
        <p:nvPicPr>
          <p:cNvPr id="18434" name="Picture 2" descr="http://www.ibm.com/developerworks/cn/rational/r-4p1-view/images/image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786" y="3525557"/>
            <a:ext cx="46863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13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视图回顾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物理视图（</a:t>
            </a:r>
            <a:r>
              <a:rPr lang="en-US" altLang="zh-CN" dirty="0"/>
              <a:t>Development/Module View)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68791" y="3106542"/>
            <a:ext cx="61121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	</a:t>
            </a:r>
            <a:r>
              <a:rPr lang="zh-CN" altLang="en-US" sz="2800" dirty="0" smtClean="0">
                <a:solidFill>
                  <a:srgbClr val="FFFF00"/>
                </a:solidFill>
              </a:rPr>
              <a:t>物理</a:t>
            </a:r>
            <a:r>
              <a:rPr lang="zh-CN" altLang="en-US" sz="2800" dirty="0">
                <a:solidFill>
                  <a:srgbClr val="FFFF00"/>
                </a:solidFill>
              </a:rPr>
              <a:t>视图</a:t>
            </a:r>
            <a:r>
              <a:rPr lang="zh-CN" altLang="en-US" sz="2800" dirty="0" smtClean="0"/>
              <a:t>主要</a:t>
            </a:r>
            <a:r>
              <a:rPr lang="zh-CN" altLang="en-US" sz="2800" dirty="0"/>
              <a:t>描述</a:t>
            </a:r>
            <a:r>
              <a:rPr lang="zh-CN" altLang="en-US" sz="2800" dirty="0">
                <a:solidFill>
                  <a:srgbClr val="FF0000"/>
                </a:solidFill>
              </a:rPr>
              <a:t>硬件配置</a:t>
            </a:r>
            <a:r>
              <a:rPr lang="zh-CN" altLang="en-US" sz="2800" dirty="0"/>
              <a:t>。服务于</a:t>
            </a:r>
            <a:r>
              <a:rPr lang="zh-CN" altLang="en-US" sz="2800" dirty="0">
                <a:solidFill>
                  <a:srgbClr val="FF0000"/>
                </a:solidFill>
              </a:rPr>
              <a:t>系统工程人员</a:t>
            </a:r>
            <a:r>
              <a:rPr lang="zh-CN" altLang="en-US" sz="2800" dirty="0"/>
              <a:t>，解决系统的拓扑结构、系统安装、通信等问题。主要考虑如何把软件映射到硬件上，也要考虑系统性能、规模、可靠性等。可以与进程视图一起映射。</a:t>
            </a:r>
          </a:p>
        </p:txBody>
      </p:sp>
      <p:sp>
        <p:nvSpPr>
          <p:cNvPr id="2" name="矩形 1"/>
          <p:cNvSpPr/>
          <p:nvPr/>
        </p:nvSpPr>
        <p:spPr>
          <a:xfrm>
            <a:off x="6919193" y="2641966"/>
            <a:ext cx="52728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如下图</a:t>
            </a:r>
            <a:r>
              <a:rPr lang="en-US" altLang="zh-CN" sz="1600" dirty="0"/>
              <a:t>: </a:t>
            </a:r>
            <a:r>
              <a:rPr lang="zh-CN" altLang="en-US" sz="1600" dirty="0"/>
              <a:t>构件：</a:t>
            </a:r>
            <a:r>
              <a:rPr lang="zh-CN" altLang="en-US" sz="1600" dirty="0">
                <a:solidFill>
                  <a:srgbClr val="FFFF00"/>
                </a:solidFill>
              </a:rPr>
              <a:t>处理器、计算机、其它设备 连接件：通信协议等</a:t>
            </a:r>
          </a:p>
        </p:txBody>
      </p:sp>
      <p:pic>
        <p:nvPicPr>
          <p:cNvPr id="19458" name="Picture 2" descr="http://www.ibm.com/developerworks/cn/rational/r-4p1-view/images/image0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36" y="3465879"/>
            <a:ext cx="5032834" cy="226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56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视图回顾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(Scenarios)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97190" y="3396861"/>
            <a:ext cx="118163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	</a:t>
            </a:r>
            <a:r>
              <a:rPr lang="zh-CN" altLang="en-US" sz="2800" dirty="0">
                <a:solidFill>
                  <a:srgbClr val="FFFF00"/>
                </a:solidFill>
              </a:rPr>
              <a:t>场景</a:t>
            </a:r>
            <a:r>
              <a:rPr lang="zh-CN" altLang="en-US" sz="2800" dirty="0"/>
              <a:t>用于</a:t>
            </a:r>
            <a:r>
              <a:rPr lang="zh-CN" altLang="en-US" sz="2800" dirty="0">
                <a:solidFill>
                  <a:srgbClr val="FF0000"/>
                </a:solidFill>
              </a:rPr>
              <a:t>刻画构件之间的相互关系</a:t>
            </a:r>
            <a:r>
              <a:rPr lang="zh-CN" altLang="en-US" sz="2800" dirty="0"/>
              <a:t>，将四个视图有机地联系起来。可以描述一个特定的视图内的构件关系，也可以描述不同视图间的构件关系。文本、图形表示皆可。</a:t>
            </a:r>
          </a:p>
        </p:txBody>
      </p:sp>
    </p:spTree>
    <p:extLst>
      <p:ext uri="{BB962C8B-B14F-4D97-AF65-F5344CB8AC3E}">
        <p14:creationId xmlns:p14="http://schemas.microsoft.com/office/powerpoint/2010/main" val="73998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视图回顾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小结</a:t>
            </a:r>
          </a:p>
        </p:txBody>
      </p:sp>
      <p:sp>
        <p:nvSpPr>
          <p:cNvPr id="9" name="矩形 8"/>
          <p:cNvSpPr/>
          <p:nvPr/>
        </p:nvSpPr>
        <p:spPr>
          <a:xfrm>
            <a:off x="197190" y="2919315"/>
            <a:ext cx="578262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rgbClr val="FFFF00"/>
                </a:solidFill>
              </a:rPr>
              <a:t>逻辑</a:t>
            </a:r>
            <a:r>
              <a:rPr lang="zh-CN" altLang="en-US" sz="2800" dirty="0">
                <a:solidFill>
                  <a:srgbClr val="FFFF00"/>
                </a:solidFill>
              </a:rPr>
              <a:t>视图、开发视图</a:t>
            </a:r>
            <a:r>
              <a:rPr lang="zh-CN" altLang="en-US" sz="2800" dirty="0"/>
              <a:t>，都主要是用来描述系统的</a:t>
            </a:r>
            <a:r>
              <a:rPr lang="zh-CN" altLang="en-US" sz="2800" dirty="0">
                <a:solidFill>
                  <a:srgbClr val="FF0000"/>
                </a:solidFill>
              </a:rPr>
              <a:t>静态结构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rgbClr val="FFFF00"/>
                </a:solidFill>
              </a:rPr>
              <a:t>进程</a:t>
            </a:r>
            <a:r>
              <a:rPr lang="zh-CN" altLang="en-US" sz="2800" dirty="0">
                <a:solidFill>
                  <a:srgbClr val="FFFF00"/>
                </a:solidFill>
              </a:rPr>
              <a:t>视图、物理视图</a:t>
            </a:r>
            <a:r>
              <a:rPr lang="zh-CN" altLang="en-US" sz="2800" dirty="0"/>
              <a:t>，主要是用来描述系统的</a:t>
            </a:r>
            <a:r>
              <a:rPr lang="zh-CN" altLang="en-US" sz="2800" dirty="0">
                <a:solidFill>
                  <a:srgbClr val="FF0000"/>
                </a:solidFill>
              </a:rPr>
              <a:t>动态结构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r>
              <a:rPr lang="en-US" altLang="zh-CN" sz="2800" dirty="0" smtClean="0"/>
              <a:t>	</a:t>
            </a:r>
            <a:r>
              <a:rPr lang="zh-CN" altLang="en-US" sz="2000" dirty="0" smtClean="0"/>
              <a:t>并非</a:t>
            </a:r>
            <a:r>
              <a:rPr lang="zh-CN" altLang="en-US" sz="2000" dirty="0"/>
              <a:t>每个系统都必须把</a:t>
            </a:r>
            <a:r>
              <a:rPr lang="en-US" altLang="zh-CN" sz="2000" dirty="0"/>
              <a:t>5</a:t>
            </a:r>
            <a:r>
              <a:rPr lang="zh-CN" altLang="en-US" sz="2000" dirty="0"/>
              <a:t>个视图都画出来，而是各有侧重。例如</a:t>
            </a:r>
            <a:r>
              <a:rPr lang="en-US" altLang="zh-CN" sz="2000" dirty="0"/>
              <a:t>MIS</a:t>
            </a:r>
            <a:r>
              <a:rPr lang="zh-CN" altLang="en-US" sz="2000" dirty="0"/>
              <a:t>系统侧重于逻辑视图、开发视图，而实时控制系统则侧重于进程视图、物理视图 </a:t>
            </a:r>
          </a:p>
        </p:txBody>
      </p:sp>
      <p:sp>
        <p:nvSpPr>
          <p:cNvPr id="3" name="矩形 2"/>
          <p:cNvSpPr/>
          <p:nvPr/>
        </p:nvSpPr>
        <p:spPr>
          <a:xfrm>
            <a:off x="7030984" y="2530377"/>
            <a:ext cx="48126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通常我们选择UML来表现各种视图，以下列出了UML和各视图的对应关系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774606"/>
              </p:ext>
            </p:extLst>
          </p:nvPr>
        </p:nvGraphicFramePr>
        <p:xfrm>
          <a:off x="7122424" y="3233262"/>
          <a:ext cx="4866568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33284">
                  <a:extLst>
                    <a:ext uri="{9D8B030D-6E8A-4147-A177-3AD203B41FA5}">
                      <a16:colId xmlns:a16="http://schemas.microsoft.com/office/drawing/2014/main" val="1314980277"/>
                    </a:ext>
                  </a:extLst>
                </a:gridCol>
                <a:gridCol w="2433284">
                  <a:extLst>
                    <a:ext uri="{9D8B030D-6E8A-4147-A177-3AD203B41FA5}">
                      <a16:colId xmlns:a16="http://schemas.microsoft.com/office/drawing/2014/main" val="879792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FF00"/>
                          </a:solidFill>
                        </a:rPr>
                        <a:t>4+1</a:t>
                      </a:r>
                      <a:r>
                        <a:rPr lang="zh-CN" altLang="en-US" dirty="0" smtClean="0">
                          <a:solidFill>
                            <a:srgbClr val="FFFF00"/>
                          </a:solidFill>
                        </a:rPr>
                        <a:t>视图</a:t>
                      </a:r>
                      <a:r>
                        <a:rPr lang="zh-CN" altLang="en-US" dirty="0" smtClean="0"/>
                        <a:t>          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FF00"/>
                          </a:solidFill>
                        </a:rPr>
                        <a:t>UML</a:t>
                      </a:r>
                      <a:endParaRPr lang="zh-CN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310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场景视图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用例图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1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逻辑视图   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类图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180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开发视图    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类图，组件图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36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进程视图          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无完全对应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95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部署视图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部署图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029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7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4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+mj-lt"/>
              </a:rPr>
              <a:t>问题提问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综合概述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8680" y="2730251"/>
            <a:ext cx="112903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FFFF00"/>
                </a:solidFill>
                <a:latin typeface="-apple-system"/>
              </a:rPr>
              <a:t>统一建模语言</a:t>
            </a:r>
            <a:r>
              <a:rPr lang="zh-CN" altLang="en-US" sz="3600" dirty="0">
                <a:latin typeface="-apple-system"/>
              </a:rPr>
              <a:t>（英语：</a:t>
            </a:r>
            <a:r>
              <a:rPr lang="en-US" altLang="zh-CN" sz="3600" dirty="0">
                <a:latin typeface="-apple-system"/>
              </a:rPr>
              <a:t>Unified Modeling Language</a:t>
            </a:r>
            <a:r>
              <a:rPr lang="zh-CN" altLang="en-US" sz="3600" dirty="0">
                <a:latin typeface="-apple-system"/>
              </a:rPr>
              <a:t>，缩写 </a:t>
            </a:r>
            <a:r>
              <a:rPr lang="en-US" altLang="zh-CN" sz="3600" dirty="0">
                <a:latin typeface="-apple-system"/>
              </a:rPr>
              <a:t>UML</a:t>
            </a:r>
            <a:r>
              <a:rPr lang="zh-CN" altLang="en-US" sz="3600" dirty="0">
                <a:latin typeface="-apple-system"/>
              </a:rPr>
              <a:t>）是非专利的第三代建模和规约语言。</a:t>
            </a:r>
            <a:r>
              <a:rPr lang="en-US" altLang="zh-CN" sz="3600" dirty="0">
                <a:solidFill>
                  <a:srgbClr val="FFFF00"/>
                </a:solidFill>
                <a:latin typeface="-apple-system"/>
              </a:rPr>
              <a:t>UML</a:t>
            </a:r>
            <a:r>
              <a:rPr lang="zh-CN" altLang="en-US" sz="3600" dirty="0">
                <a:solidFill>
                  <a:srgbClr val="FFFF00"/>
                </a:solidFill>
                <a:latin typeface="-apple-system"/>
              </a:rPr>
              <a:t>是一种开放的方法，用于</a:t>
            </a:r>
            <a:r>
              <a:rPr lang="zh-CN" altLang="en-US" sz="3600" dirty="0">
                <a:solidFill>
                  <a:srgbClr val="FF0000"/>
                </a:solidFill>
                <a:latin typeface="-apple-system"/>
              </a:rPr>
              <a:t>说明、可视化、构建和编写</a:t>
            </a:r>
            <a:r>
              <a:rPr lang="zh-CN" altLang="en-US" sz="3600" dirty="0">
                <a:solidFill>
                  <a:srgbClr val="FFFF00"/>
                </a:solidFill>
                <a:latin typeface="-apple-system"/>
              </a:rPr>
              <a:t>一个正在开发的、面向对象的、软件密集系统的制品的开放方法。</a:t>
            </a:r>
            <a:r>
              <a:rPr lang="en-US" altLang="zh-CN" sz="3600" dirty="0">
                <a:latin typeface="-apple-system"/>
              </a:rPr>
              <a:t>UML</a:t>
            </a:r>
            <a:r>
              <a:rPr lang="zh-CN" altLang="en-US" sz="3600" dirty="0">
                <a:latin typeface="-apple-system"/>
              </a:rPr>
              <a:t>展现了一系列最佳工程实践，这些最佳实践在对大规模，复杂系统进行建模方面，特别是在软件架构层次已经被验证有效。</a:t>
            </a:r>
            <a:endParaRPr lang="en-US" altLang="zh-CN" sz="3600" dirty="0">
              <a:latin typeface="-apple-system"/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简介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 animBg="1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问题提问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65949" y="2080747"/>
            <a:ext cx="116260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根据本章</a:t>
            </a:r>
            <a:r>
              <a:rPr lang="en-US" altLang="zh-CN" sz="3600" dirty="0" smtClean="0"/>
              <a:t>PPT</a:t>
            </a:r>
            <a:r>
              <a:rPr lang="zh-CN" altLang="en-US" sz="3600" dirty="0" smtClean="0"/>
              <a:t>内容，请回答：</a:t>
            </a:r>
            <a:endParaRPr lang="en-US" altLang="zh-CN" sz="3600" dirty="0" smtClean="0"/>
          </a:p>
          <a:p>
            <a:r>
              <a:rPr lang="en-US" altLang="zh-CN" sz="3600" dirty="0"/>
              <a:t>	</a:t>
            </a:r>
            <a:r>
              <a:rPr lang="en-US" altLang="zh-CN" sz="3600" dirty="0" smtClean="0"/>
              <a:t>UML</a:t>
            </a:r>
            <a:r>
              <a:rPr lang="zh-CN" altLang="en-US" sz="3600" dirty="0" smtClean="0"/>
              <a:t>分为三个主要模型：功能、对象、动态，请问</a:t>
            </a:r>
            <a:r>
              <a:rPr lang="en-US" altLang="zh-CN" sz="3600" dirty="0" smtClean="0"/>
              <a:t>——</a:t>
            </a:r>
            <a:r>
              <a:rPr lang="zh-CN" altLang="en-US" sz="3600" dirty="0"/>
              <a:t>用</a:t>
            </a:r>
            <a:r>
              <a:rPr lang="zh-CN" altLang="en-US" sz="3600" dirty="0" smtClean="0"/>
              <a:t>例图属于哪个模型？动态模型有什么图？（至少</a:t>
            </a:r>
            <a:r>
              <a:rPr lang="en-US" altLang="zh-CN" sz="3600" dirty="0" smtClean="0"/>
              <a:t>1</a:t>
            </a:r>
            <a:r>
              <a:rPr lang="zh-CN" altLang="en-US" sz="3600" dirty="0" smtClean="0"/>
              <a:t>个）</a:t>
            </a:r>
            <a:endParaRPr lang="en-US" altLang="zh-CN" sz="36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2510860" y="4763192"/>
            <a:ext cx="6076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</a:rPr>
              <a:t>功能模型；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r>
              <a:rPr lang="zh-CN" altLang="en-US" sz="3600" dirty="0">
                <a:solidFill>
                  <a:srgbClr val="FFFF00"/>
                </a:solidFill>
              </a:rPr>
              <a:t>序列图，活动图，状态图</a:t>
            </a:r>
            <a:r>
              <a:rPr lang="zh-CN" altLang="en-US" sz="3600" dirty="0" smtClean="0">
                <a:solidFill>
                  <a:srgbClr val="FFFF00"/>
                </a:solidFill>
              </a:rPr>
              <a:t>。</a:t>
            </a:r>
            <a:endParaRPr lang="en-US" altLang="zh-CN" sz="3600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问题提问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65949" y="2080747"/>
            <a:ext cx="116260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根据本章</a:t>
            </a:r>
            <a:r>
              <a:rPr lang="en-US" altLang="zh-CN" sz="3600" dirty="0" smtClean="0"/>
              <a:t>PPT</a:t>
            </a:r>
            <a:r>
              <a:rPr lang="zh-CN" altLang="en-US" sz="3600" dirty="0" smtClean="0"/>
              <a:t>内容，请回答：</a:t>
            </a:r>
            <a:endParaRPr lang="en-US" altLang="zh-CN" sz="3600" dirty="0" smtClean="0"/>
          </a:p>
          <a:p>
            <a:r>
              <a:rPr lang="zh-CN" altLang="en-US" sz="3600" dirty="0" smtClean="0"/>
              <a:t>逻辑视图主要</a:t>
            </a:r>
            <a:r>
              <a:rPr lang="zh-CN" altLang="en-US" sz="3600" dirty="0"/>
              <a:t>是用来描述系统</a:t>
            </a:r>
            <a:r>
              <a:rPr lang="zh-CN" altLang="en-US" sz="3600" dirty="0" smtClean="0"/>
              <a:t>的</a:t>
            </a:r>
            <a:r>
              <a:rPr lang="en-US" altLang="zh-CN" sz="3600" i="1" dirty="0">
                <a:solidFill>
                  <a:srgbClr val="FF0000"/>
                </a:solidFill>
              </a:rPr>
              <a:t>?</a:t>
            </a:r>
            <a:r>
              <a:rPr lang="zh-CN" altLang="en-US" sz="3600" dirty="0" smtClean="0"/>
              <a:t>结构。</a:t>
            </a:r>
            <a:endParaRPr lang="en-US" altLang="zh-CN" sz="3600" dirty="0" smtClean="0"/>
          </a:p>
          <a:p>
            <a:r>
              <a:rPr lang="zh-CN" altLang="en-US" sz="3600" dirty="0" smtClean="0"/>
              <a:t>进程视图、物理视图，主要</a:t>
            </a:r>
            <a:r>
              <a:rPr lang="zh-CN" altLang="en-US" sz="3600" dirty="0"/>
              <a:t>是用来描述系统</a:t>
            </a:r>
            <a:r>
              <a:rPr lang="zh-CN" altLang="en-US" sz="3600" dirty="0" smtClean="0"/>
              <a:t>的</a:t>
            </a:r>
            <a:r>
              <a:rPr lang="en-US" altLang="zh-CN" sz="3600" dirty="0" smtClean="0">
                <a:solidFill>
                  <a:srgbClr val="FF0000"/>
                </a:solidFill>
              </a:rPr>
              <a:t>?</a:t>
            </a:r>
            <a:r>
              <a:rPr lang="zh-CN" altLang="en-US" sz="3600" dirty="0" smtClean="0"/>
              <a:t>结构</a:t>
            </a:r>
            <a:r>
              <a:rPr lang="zh-CN" altLang="en-US" sz="3600" dirty="0"/>
              <a:t>。</a:t>
            </a:r>
            <a:endParaRPr lang="en-US" altLang="zh-CN" sz="3600" dirty="0"/>
          </a:p>
          <a:p>
            <a:endParaRPr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2569049" y="5037512"/>
            <a:ext cx="6076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</a:rPr>
              <a:t>状态图；</a:t>
            </a:r>
          </a:p>
          <a:p>
            <a:r>
              <a:rPr lang="zh-CN" altLang="en-US" sz="3600" dirty="0" smtClean="0">
                <a:solidFill>
                  <a:srgbClr val="FFFF00"/>
                </a:solidFill>
              </a:rPr>
              <a:t>顺序图，协作图（通信图）。</a:t>
            </a:r>
            <a:endParaRPr lang="en-US" altLang="zh-CN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1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问题提问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65949" y="2080747"/>
            <a:ext cx="11626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根据本章</a:t>
            </a:r>
            <a:r>
              <a:rPr lang="en-US" altLang="zh-CN" sz="3600" dirty="0" smtClean="0"/>
              <a:t>PPT</a:t>
            </a:r>
            <a:r>
              <a:rPr lang="zh-CN" altLang="en-US" sz="3600" dirty="0" smtClean="0"/>
              <a:t>内容，请回答：</a:t>
            </a:r>
            <a:endParaRPr lang="en-US" altLang="zh-CN" sz="3600" dirty="0" smtClean="0"/>
          </a:p>
          <a:p>
            <a:r>
              <a:rPr lang="en-US" altLang="zh-CN" sz="3600" dirty="0"/>
              <a:t>	</a:t>
            </a:r>
            <a:r>
              <a:rPr lang="en-US" altLang="zh-CN" sz="3600" dirty="0">
                <a:solidFill>
                  <a:srgbClr val="FFFF00"/>
                </a:solidFill>
              </a:rPr>
              <a:t> </a:t>
            </a:r>
            <a:r>
              <a:rPr lang="en-US" altLang="zh-CN" sz="3600" dirty="0" err="1" smtClean="0"/>
              <a:t>Kruchten</a:t>
            </a:r>
            <a:r>
              <a:rPr lang="zh-CN" altLang="en-US" sz="3600" dirty="0" smtClean="0"/>
              <a:t>提出了什么模型？</a:t>
            </a:r>
            <a:endParaRPr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2569049" y="5037512"/>
            <a:ext cx="607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</a:rPr>
              <a:t>“</a:t>
            </a:r>
            <a:r>
              <a:rPr lang="en-US" altLang="zh-CN" sz="3600" dirty="0" smtClean="0">
                <a:solidFill>
                  <a:srgbClr val="FFFF00"/>
                </a:solidFill>
              </a:rPr>
              <a:t>4+1</a:t>
            </a:r>
            <a:r>
              <a:rPr lang="zh-CN" altLang="en-US" sz="3600" dirty="0" smtClean="0">
                <a:solidFill>
                  <a:srgbClr val="FFFF00"/>
                </a:solidFill>
              </a:rPr>
              <a:t>”视图模型</a:t>
            </a:r>
            <a:endParaRPr lang="en-US" altLang="zh-CN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72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问题提问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65949" y="2080747"/>
            <a:ext cx="116260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根据本章</a:t>
            </a:r>
            <a:r>
              <a:rPr lang="en-US" altLang="zh-CN" sz="3600" dirty="0" smtClean="0"/>
              <a:t>PPT</a:t>
            </a:r>
            <a:r>
              <a:rPr lang="zh-CN" altLang="en-US" sz="3600" dirty="0" smtClean="0"/>
              <a:t>内容，请回答：</a:t>
            </a:r>
            <a:endParaRPr lang="en-US" altLang="zh-CN" sz="3600" dirty="0" smtClean="0"/>
          </a:p>
          <a:p>
            <a:r>
              <a:rPr lang="en-US" altLang="zh-CN" sz="3600" dirty="0" smtClean="0"/>
              <a:t>	</a:t>
            </a:r>
            <a:r>
              <a:rPr lang="zh-CN" altLang="en-US" sz="3600" dirty="0" smtClean="0"/>
              <a:t>逻辑视图主要</a:t>
            </a:r>
            <a:r>
              <a:rPr lang="zh-CN" altLang="en-US" sz="3600" dirty="0"/>
              <a:t>是用来描述系统</a:t>
            </a:r>
            <a:r>
              <a:rPr lang="zh-CN" altLang="en-US" sz="3600" dirty="0" smtClean="0"/>
              <a:t>的</a:t>
            </a:r>
            <a:r>
              <a:rPr lang="en-US" altLang="zh-CN" sz="3600" i="1" dirty="0">
                <a:solidFill>
                  <a:srgbClr val="FF0000"/>
                </a:solidFill>
              </a:rPr>
              <a:t>?</a:t>
            </a:r>
            <a:r>
              <a:rPr lang="zh-CN" altLang="en-US" sz="3600" dirty="0" smtClean="0"/>
              <a:t>结构。</a:t>
            </a:r>
            <a:endParaRPr lang="en-US" altLang="zh-CN" sz="3600" dirty="0" smtClean="0"/>
          </a:p>
          <a:p>
            <a:r>
              <a:rPr lang="en-US" altLang="zh-CN" sz="3600" dirty="0" smtClean="0"/>
              <a:t>	</a:t>
            </a:r>
            <a:r>
              <a:rPr lang="zh-CN" altLang="en-US" sz="3600" dirty="0" smtClean="0"/>
              <a:t>进程视图主要</a:t>
            </a:r>
            <a:r>
              <a:rPr lang="zh-CN" altLang="en-US" sz="3600" dirty="0"/>
              <a:t>是用来描述系统的</a:t>
            </a:r>
            <a:r>
              <a:rPr lang="en-US" altLang="zh-CN" sz="3600" dirty="0">
                <a:solidFill>
                  <a:srgbClr val="FF0000"/>
                </a:solidFill>
              </a:rPr>
              <a:t>?</a:t>
            </a:r>
            <a:r>
              <a:rPr lang="zh-CN" altLang="en-US" sz="3600" dirty="0"/>
              <a:t>结构</a:t>
            </a:r>
            <a:r>
              <a:rPr lang="zh-CN" altLang="en-US" sz="3600" dirty="0" smtClean="0"/>
              <a:t>。</a:t>
            </a:r>
            <a:endParaRPr lang="en-US" altLang="zh-CN" sz="3600" dirty="0" smtClean="0"/>
          </a:p>
          <a:p>
            <a:r>
              <a:rPr lang="en-US" altLang="zh-CN" sz="3600" dirty="0" smtClean="0"/>
              <a:t>	</a:t>
            </a:r>
            <a:r>
              <a:rPr lang="zh-CN" altLang="en-US" sz="3600" dirty="0" smtClean="0"/>
              <a:t>物理视图主要</a:t>
            </a:r>
            <a:r>
              <a:rPr lang="zh-CN" altLang="en-US" sz="3600" dirty="0"/>
              <a:t>是用来描述系统</a:t>
            </a:r>
            <a:r>
              <a:rPr lang="zh-CN" altLang="en-US" sz="3600" dirty="0" smtClean="0"/>
              <a:t>的</a:t>
            </a:r>
            <a:r>
              <a:rPr lang="en-US" altLang="zh-CN" sz="3600" dirty="0" smtClean="0">
                <a:solidFill>
                  <a:srgbClr val="FF0000"/>
                </a:solidFill>
              </a:rPr>
              <a:t>?</a:t>
            </a:r>
            <a:r>
              <a:rPr lang="zh-CN" altLang="en-US" sz="3600" dirty="0" smtClean="0"/>
              <a:t>结构</a:t>
            </a:r>
            <a:r>
              <a:rPr lang="zh-CN" altLang="en-US" sz="3600" dirty="0"/>
              <a:t>。</a:t>
            </a:r>
            <a:endParaRPr lang="en-US" altLang="zh-CN" sz="3600" dirty="0"/>
          </a:p>
          <a:p>
            <a:endParaRPr lang="zh-CN" altLang="en-US" sz="3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569050" y="5037512"/>
            <a:ext cx="4480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</a:rPr>
              <a:t>静态；动态；动态。</a:t>
            </a:r>
            <a:endParaRPr lang="en-US" altLang="zh-CN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69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问题提问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65949" y="2080747"/>
            <a:ext cx="116260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根据本章</a:t>
            </a:r>
            <a:r>
              <a:rPr lang="en-US" altLang="zh-CN" sz="3600" dirty="0" smtClean="0"/>
              <a:t>PPT</a:t>
            </a:r>
            <a:r>
              <a:rPr lang="zh-CN" altLang="en-US" sz="3600" dirty="0" smtClean="0"/>
              <a:t>内容，请回答：</a:t>
            </a:r>
            <a:endParaRPr lang="en-US" altLang="zh-CN" sz="3600" dirty="0" smtClean="0"/>
          </a:p>
          <a:p>
            <a:r>
              <a:rPr lang="en-US" altLang="zh-CN" sz="3600" dirty="0" smtClean="0"/>
              <a:t>	</a:t>
            </a:r>
            <a:r>
              <a:rPr lang="zh-CN" altLang="en-US" sz="3600" dirty="0"/>
              <a:t>逻辑试图主要是用来描述系统</a:t>
            </a:r>
            <a:r>
              <a:rPr lang="zh-CN" altLang="en-US" sz="3600" dirty="0" smtClean="0"/>
              <a:t>的</a:t>
            </a:r>
            <a:r>
              <a:rPr lang="zh-CN" altLang="en-US" sz="3600" dirty="0" smtClean="0">
                <a:solidFill>
                  <a:srgbClr val="FF0000"/>
                </a:solidFill>
              </a:rPr>
              <a:t>？</a:t>
            </a:r>
            <a:r>
              <a:rPr lang="zh-CN" altLang="en-US" sz="3600" dirty="0" smtClean="0"/>
              <a:t>需求。</a:t>
            </a:r>
            <a:endParaRPr lang="en-US" altLang="zh-CN" sz="3600" dirty="0" smtClean="0"/>
          </a:p>
          <a:p>
            <a:r>
              <a:rPr lang="en-US" altLang="zh-CN" sz="3600" dirty="0"/>
              <a:t>	</a:t>
            </a:r>
            <a:r>
              <a:rPr lang="zh-CN" altLang="en-US" sz="3600" dirty="0" smtClean="0"/>
              <a:t>类图可以描述</a:t>
            </a:r>
            <a:r>
              <a:rPr lang="en-US" altLang="zh-CN" sz="3600" dirty="0" smtClean="0">
                <a:solidFill>
                  <a:srgbClr val="FF0000"/>
                </a:solidFill>
              </a:rPr>
              <a:t>?</a:t>
            </a:r>
            <a:r>
              <a:rPr lang="zh-CN" altLang="en-US" sz="3600" dirty="0" smtClean="0"/>
              <a:t>视图</a:t>
            </a:r>
            <a:endParaRPr lang="zh-CN" altLang="en-US" sz="3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569050" y="5037512"/>
            <a:ext cx="4480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</a:rPr>
              <a:t>功能；逻辑</a:t>
            </a:r>
            <a:endParaRPr lang="en-US" altLang="zh-CN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79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5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+mj-lt"/>
              </a:rPr>
              <a:t>参考资料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参考资料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878680" y="1589142"/>
            <a:ext cx="51779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n-ea"/>
              </a:rPr>
              <a:t>[1] </a:t>
            </a:r>
            <a:r>
              <a:rPr lang="zh-CN" altLang="en-US" b="1" dirty="0">
                <a:latin typeface="+mn-ea"/>
              </a:rPr>
              <a:t>维基百科</a:t>
            </a:r>
            <a:r>
              <a:rPr lang="en-US" altLang="zh-CN" b="1" dirty="0">
                <a:latin typeface="+mn-ea"/>
              </a:rPr>
              <a:t>.</a:t>
            </a:r>
            <a:r>
              <a:rPr lang="zh-CN" altLang="en-US" b="1" i="1" dirty="0">
                <a:latin typeface="+mn-ea"/>
              </a:rPr>
              <a:t>统一建模语言</a:t>
            </a:r>
            <a:r>
              <a:rPr lang="en-US" altLang="zh-CN" b="1" dirty="0">
                <a:latin typeface="+mn-ea"/>
              </a:rPr>
              <a:t>. 2018; Available from:</a:t>
            </a:r>
            <a:r>
              <a:rPr lang="en-US" altLang="zh-CN" b="1" dirty="0">
                <a:solidFill>
                  <a:srgbClr val="0070C0"/>
                </a:solidFill>
                <a:latin typeface="+mn-ea"/>
              </a:rPr>
              <a:t> </a:t>
            </a:r>
            <a:r>
              <a:rPr lang="en-US" altLang="zh-CN" b="1" dirty="0"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https://zh.wikipedia.org/wiki/%</a:t>
            </a:r>
            <a:r>
              <a:rPr lang="en-US" altLang="zh-CN" b="1" dirty="0" smtClean="0"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E7%BB%9F%E4%B8%80%E5%BB%BA%E6%A8%A1%E8%AF%AD%E8%A8%80</a:t>
            </a:r>
            <a:r>
              <a:rPr lang="zh-CN" altLang="en-US" b="1" dirty="0">
                <a:latin typeface="+mn-ea"/>
              </a:rPr>
              <a:t>（浏览时间</a:t>
            </a:r>
            <a:r>
              <a:rPr lang="en-US" altLang="zh-CN" b="1" dirty="0" smtClean="0">
                <a:latin typeface="+mn-ea"/>
              </a:rPr>
              <a:t>2018/12/22</a:t>
            </a:r>
            <a:r>
              <a:rPr lang="zh-CN" altLang="en-US" b="1" dirty="0" smtClean="0">
                <a:latin typeface="+mn-ea"/>
              </a:rPr>
              <a:t>）</a:t>
            </a:r>
            <a:endParaRPr lang="zh-CN" altLang="en-US" b="1" dirty="0">
              <a:latin typeface="+mn-ea"/>
            </a:endParaRPr>
          </a:p>
          <a:p>
            <a:endParaRPr lang="zh-CN" altLang="en-US" b="1" dirty="0">
              <a:latin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78678" y="3048938"/>
            <a:ext cx="51779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>
                <a:solidFill>
                  <a:prstClr val="black"/>
                </a:solidFill>
                <a:latin typeface="+mn-ea"/>
              </a:rPr>
              <a:t>[2] 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（美）</a:t>
            </a:r>
            <a:r>
              <a:rPr lang="en-US" altLang="zh-CN" b="1" dirty="0" err="1">
                <a:solidFill>
                  <a:prstClr val="black"/>
                </a:solidFill>
                <a:latin typeface="+mn-ea"/>
              </a:rPr>
              <a:t>Grandy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zh-CN" b="1" dirty="0" err="1">
                <a:solidFill>
                  <a:prstClr val="black"/>
                </a:solidFill>
                <a:latin typeface="+mn-ea"/>
              </a:rPr>
              <a:t>Booch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 &amp;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（美）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James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zh-CN" b="1" dirty="0" err="1">
                <a:solidFill>
                  <a:prstClr val="black"/>
                </a:solidFill>
                <a:latin typeface="+mn-ea"/>
              </a:rPr>
              <a:t>Rumbaugh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 &amp;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（美）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Ivar Jacobson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著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.</a:t>
            </a:r>
            <a:r>
              <a:rPr lang="en-US" altLang="zh-CN" b="1" i="1" dirty="0">
                <a:solidFill>
                  <a:prstClr val="black"/>
                </a:solidFill>
                <a:latin typeface="+mn-ea"/>
              </a:rPr>
              <a:t>UML</a:t>
            </a:r>
            <a:r>
              <a:rPr lang="zh-CN" altLang="en-US" b="1" i="1" dirty="0">
                <a:solidFill>
                  <a:prstClr val="black"/>
                </a:solidFill>
                <a:latin typeface="+mn-ea"/>
              </a:rPr>
              <a:t>用户指南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 .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邵维忠等译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.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北京：人民邮电出版社，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2013</a:t>
            </a:r>
            <a:endParaRPr lang="zh-CN" altLang="en-US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8676" y="4249267"/>
            <a:ext cx="5177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>
                <a:latin typeface="+mn-ea"/>
              </a:rPr>
              <a:t>[3] </a:t>
            </a:r>
            <a:r>
              <a:rPr lang="zh-CN" altLang="en-US" b="1" dirty="0">
                <a:latin typeface="+mn-ea"/>
              </a:rPr>
              <a:t>杨弘平</a:t>
            </a:r>
            <a:r>
              <a:rPr lang="en-US" altLang="zh-CN" b="1" dirty="0">
                <a:latin typeface="+mn-ea"/>
              </a:rPr>
              <a:t>.</a:t>
            </a:r>
            <a:r>
              <a:rPr lang="en-US" altLang="zh-CN" b="1" i="1" dirty="0">
                <a:latin typeface="+mn-ea"/>
              </a:rPr>
              <a:t>UML2</a:t>
            </a:r>
            <a:r>
              <a:rPr lang="zh-CN" altLang="en-US" b="1" i="1" dirty="0">
                <a:latin typeface="+mn-ea"/>
              </a:rPr>
              <a:t>基础、建模与设计</a:t>
            </a:r>
            <a:r>
              <a:rPr lang="en-US" altLang="zh-CN" b="1" dirty="0">
                <a:latin typeface="+mn-ea"/>
              </a:rPr>
              <a:t> . </a:t>
            </a:r>
            <a:r>
              <a:rPr lang="zh-CN" altLang="en-US" b="1" dirty="0">
                <a:latin typeface="+mn-ea"/>
              </a:rPr>
              <a:t>北京：清华大学出版社，</a:t>
            </a:r>
            <a:r>
              <a:rPr lang="en-US" altLang="zh-CN" b="1" dirty="0">
                <a:latin typeface="+mn-ea"/>
              </a:rPr>
              <a:t>2018</a:t>
            </a:r>
            <a:endParaRPr lang="zh-CN" altLang="en-US" b="1" dirty="0"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8674" y="4895598"/>
            <a:ext cx="51779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>
                <a:latin typeface="+mn-ea"/>
              </a:rPr>
              <a:t>[4] </a:t>
            </a:r>
            <a:r>
              <a:rPr lang="zh-CN" altLang="en-US" b="1" dirty="0" smtClean="0">
                <a:latin typeface="+mn-ea"/>
              </a:rPr>
              <a:t>ＣＳＤＮ</a:t>
            </a:r>
            <a:r>
              <a:rPr lang="en-US" altLang="zh-CN" b="1" dirty="0" smtClean="0">
                <a:latin typeface="+mn-ea"/>
              </a:rPr>
              <a:t>.</a:t>
            </a:r>
            <a:r>
              <a:rPr lang="zh-CN" altLang="en-US" b="1" dirty="0">
                <a:latin typeface="+mn-ea"/>
              </a:rPr>
              <a:t> </a:t>
            </a:r>
            <a:r>
              <a:rPr lang="en-US" altLang="zh-CN" b="1" dirty="0">
                <a:latin typeface="+mn-ea"/>
              </a:rPr>
              <a:t>4+1</a:t>
            </a:r>
            <a:r>
              <a:rPr lang="zh-CN" altLang="en-US" b="1" dirty="0">
                <a:latin typeface="+mn-ea"/>
              </a:rPr>
              <a:t>视图与</a:t>
            </a:r>
            <a:r>
              <a:rPr lang="en-US" altLang="zh-CN" b="1" dirty="0">
                <a:latin typeface="+mn-ea"/>
              </a:rPr>
              <a:t>UML</a:t>
            </a:r>
            <a:r>
              <a:rPr lang="zh-CN" altLang="en-US" b="1" dirty="0">
                <a:latin typeface="+mn-ea"/>
              </a:rPr>
              <a:t>对应关系</a:t>
            </a:r>
            <a:r>
              <a:rPr lang="en-US" altLang="zh-CN" b="1" dirty="0" smtClean="0">
                <a:latin typeface="+mn-ea"/>
              </a:rPr>
              <a:t>. </a:t>
            </a:r>
            <a:r>
              <a:rPr lang="zh-CN" altLang="en-US" b="1" dirty="0" smtClean="0">
                <a:latin typeface="+mn-ea"/>
              </a:rPr>
              <a:t>２００７</a:t>
            </a:r>
            <a:r>
              <a:rPr lang="en-US" altLang="zh-CN" b="1" dirty="0" smtClean="0">
                <a:latin typeface="+mn-ea"/>
              </a:rPr>
              <a:t>; </a:t>
            </a:r>
            <a:r>
              <a:rPr lang="en-US" altLang="zh-CN" b="1" dirty="0">
                <a:latin typeface="+mn-ea"/>
              </a:rPr>
              <a:t>Available from: </a:t>
            </a:r>
            <a:r>
              <a:rPr lang="en-US" altLang="zh-CN" b="1" dirty="0">
                <a:latin typeface="+mn-ea"/>
                <a:hlinkClick r:id="rId3"/>
              </a:rPr>
              <a:t>https://blog.csdn.net/sunchaohuang/article/details/1669390</a:t>
            </a:r>
            <a:r>
              <a:rPr lang="zh-CN" altLang="en-US" b="1" dirty="0" smtClean="0">
                <a:latin typeface="+mn-ea"/>
              </a:rPr>
              <a:t>（</a:t>
            </a:r>
            <a:r>
              <a:rPr lang="zh-CN" altLang="en-US" b="1" dirty="0">
                <a:latin typeface="+mn-ea"/>
              </a:rPr>
              <a:t>浏览时间：</a:t>
            </a:r>
            <a:r>
              <a:rPr lang="en-US" altLang="zh-CN" b="1" dirty="0" smtClean="0">
                <a:latin typeface="+mn-ea"/>
              </a:rPr>
              <a:t>2018-</a:t>
            </a:r>
            <a:r>
              <a:rPr lang="zh-CN" altLang="en-US" b="1" dirty="0" smtClean="0">
                <a:latin typeface="+mn-ea"/>
              </a:rPr>
              <a:t>１２</a:t>
            </a:r>
            <a:r>
              <a:rPr lang="en-US" altLang="zh-CN" b="1" dirty="0" smtClean="0">
                <a:latin typeface="+mn-ea"/>
              </a:rPr>
              <a:t>-</a:t>
            </a:r>
            <a:r>
              <a:rPr lang="zh-CN" altLang="en-US" b="1" dirty="0" smtClean="0">
                <a:latin typeface="+mn-ea"/>
              </a:rPr>
              <a:t>２２）</a:t>
            </a:r>
            <a:endParaRPr lang="zh-CN" altLang="en-US" b="1" dirty="0"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74433" y="1590553"/>
            <a:ext cx="51175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 smtClean="0">
                <a:latin typeface="+mn-ea"/>
              </a:rPr>
              <a:t>[</a:t>
            </a:r>
            <a:r>
              <a:rPr lang="zh-CN" altLang="en-US" b="1" dirty="0" smtClean="0">
                <a:latin typeface="+mn-ea"/>
              </a:rPr>
              <a:t>５</a:t>
            </a:r>
            <a:r>
              <a:rPr lang="en-US" altLang="zh-CN" b="1" dirty="0" smtClean="0">
                <a:latin typeface="+mn-ea"/>
              </a:rPr>
              <a:t>] </a:t>
            </a:r>
            <a:r>
              <a:rPr lang="zh-CN" altLang="en-US" b="1" dirty="0" smtClean="0">
                <a:latin typeface="+mn-ea"/>
              </a:rPr>
              <a:t>简书</a:t>
            </a:r>
            <a:r>
              <a:rPr lang="en-US" altLang="zh-CN" b="1" dirty="0" smtClean="0">
                <a:latin typeface="+mn-ea"/>
              </a:rPr>
              <a:t>.</a:t>
            </a:r>
            <a:r>
              <a:rPr lang="zh-CN" altLang="en-US" b="1" dirty="0">
                <a:latin typeface="+mn-ea"/>
              </a:rPr>
              <a:t>项目开发过程中运用</a:t>
            </a:r>
            <a:r>
              <a:rPr lang="en-US" altLang="zh-CN" b="1" dirty="0">
                <a:latin typeface="+mn-ea"/>
              </a:rPr>
              <a:t>UML. </a:t>
            </a:r>
            <a:r>
              <a:rPr lang="zh-CN" altLang="en-US" b="1" dirty="0" smtClean="0">
                <a:latin typeface="+mn-ea"/>
              </a:rPr>
              <a:t>２０１７</a:t>
            </a:r>
            <a:r>
              <a:rPr lang="en-US" altLang="zh-CN" b="1" dirty="0" smtClean="0">
                <a:latin typeface="+mn-ea"/>
              </a:rPr>
              <a:t>; </a:t>
            </a:r>
            <a:r>
              <a:rPr lang="en-US" altLang="zh-CN" b="1" dirty="0">
                <a:latin typeface="+mn-ea"/>
              </a:rPr>
              <a:t>Available from:  </a:t>
            </a:r>
            <a:r>
              <a:rPr lang="en-US" altLang="zh-CN" b="1" dirty="0">
                <a:latin typeface="+mn-ea"/>
                <a:hlinkClick r:id="rId4"/>
              </a:rPr>
              <a:t>https://www.jianshu.com/p/a4bc2ebb5062 </a:t>
            </a:r>
            <a:r>
              <a:rPr lang="zh-CN" altLang="en-US" b="1" dirty="0" smtClean="0">
                <a:latin typeface="+mn-ea"/>
              </a:rPr>
              <a:t>（</a:t>
            </a:r>
            <a:r>
              <a:rPr lang="zh-CN" altLang="en-US" b="1" dirty="0">
                <a:latin typeface="+mn-ea"/>
              </a:rPr>
              <a:t>浏览时间：</a:t>
            </a:r>
            <a:r>
              <a:rPr lang="en-US" altLang="zh-CN" b="1" dirty="0" smtClean="0">
                <a:latin typeface="+mn-ea"/>
              </a:rPr>
              <a:t>2018-1</a:t>
            </a:r>
            <a:r>
              <a:rPr lang="zh-CN" altLang="en-US" b="1" dirty="0" smtClean="0">
                <a:latin typeface="+mn-ea"/>
              </a:rPr>
              <a:t>２</a:t>
            </a:r>
            <a:r>
              <a:rPr lang="en-US" altLang="zh-CN" b="1" dirty="0" smtClean="0">
                <a:latin typeface="+mn-ea"/>
              </a:rPr>
              <a:t>-</a:t>
            </a:r>
            <a:r>
              <a:rPr lang="zh-CN" altLang="en-US" b="1" dirty="0" smtClean="0">
                <a:latin typeface="+mn-ea"/>
              </a:rPr>
              <a:t>２２）</a:t>
            </a:r>
            <a:endParaRPr lang="zh-CN" altLang="en-US" b="1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/>
      <p:bldP spid="34" grpId="0"/>
      <p:bldP spid="14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∞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+mj-lt"/>
              </a:rPr>
              <a:t>其他</a:t>
            </a:r>
          </a:p>
        </p:txBody>
      </p:sp>
      <p:sp>
        <p:nvSpPr>
          <p:cNvPr id="14" name="椭圆 13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58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任务分工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t="61391" r="66248" b="5953"/>
          <a:stretch>
            <a:fillRect/>
          </a:stretch>
        </p:blipFill>
        <p:spPr>
          <a:xfrm>
            <a:off x="5860604" y="4126929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" t="33672" r="76478" b="33672"/>
          <a:stretch>
            <a:fillRect/>
          </a:stretch>
        </p:blipFill>
        <p:spPr>
          <a:xfrm>
            <a:off x="5303312" y="3123897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t="5953" r="66248" b="61391"/>
          <a:stretch>
            <a:fillRect/>
          </a:stretch>
        </p:blipFill>
        <p:spPr>
          <a:xfrm>
            <a:off x="5860605" y="2120864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sp>
        <p:nvSpPr>
          <p:cNvPr id="10" name="任意多边形 9"/>
          <p:cNvSpPr/>
          <p:nvPr/>
        </p:nvSpPr>
        <p:spPr>
          <a:xfrm>
            <a:off x="4750272" y="2120863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3" name="任意多边形 12"/>
          <p:cNvSpPr/>
          <p:nvPr/>
        </p:nvSpPr>
        <p:spPr>
          <a:xfrm>
            <a:off x="6413643" y="3123896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6" name="任意多边形 15"/>
          <p:cNvSpPr/>
          <p:nvPr/>
        </p:nvSpPr>
        <p:spPr>
          <a:xfrm>
            <a:off x="4750272" y="4126928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7441727" y="2621042"/>
            <a:ext cx="772202" cy="772202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213929" y="2627355"/>
            <a:ext cx="1200150" cy="0"/>
          </a:xfrm>
          <a:prstGeom prst="line">
            <a:avLst/>
          </a:prstGeom>
          <a:ln w="25400">
            <a:solidFill>
              <a:schemeClr val="bg1"/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9632283" y="2467962"/>
            <a:ext cx="3244646" cy="809709"/>
            <a:chOff x="9632283" y="2467962"/>
            <a:chExt cx="3244646" cy="809709"/>
          </a:xfrm>
        </p:grpSpPr>
        <p:sp>
          <p:nvSpPr>
            <p:cNvPr id="32" name="矩形 31"/>
            <p:cNvSpPr/>
            <p:nvPr/>
          </p:nvSpPr>
          <p:spPr>
            <a:xfrm>
              <a:off x="9632283" y="2908339"/>
              <a:ext cx="32446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err="1">
                  <a:solidFill>
                    <a:schemeClr val="bg1"/>
                  </a:solidFill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</a:rPr>
                <a:t>资料收集</a:t>
              </a:r>
              <a:r>
                <a:rPr lang="en-US" altLang="zh-CN" dirty="0">
                  <a:solidFill>
                    <a:schemeClr val="bg1"/>
                  </a:solidFill>
                </a:rPr>
                <a:t>&amp;</a:t>
              </a:r>
              <a:r>
                <a:rPr lang="en-US" altLang="zh-CN" dirty="0" err="1">
                  <a:solidFill>
                    <a:schemeClr val="bg1"/>
                  </a:solidFill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</a:rPr>
                <a:t>整理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9632283" y="2467962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+mn-ea"/>
                </a:rPr>
                <a:t>陈俊杉</a:t>
              </a:r>
              <a:endParaRPr lang="en-US" altLang="zh-CN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直接连接符 35"/>
          <p:cNvCxnSpPr/>
          <p:nvPr/>
        </p:nvCxnSpPr>
        <p:spPr>
          <a:xfrm flipV="1">
            <a:off x="4077478" y="2698795"/>
            <a:ext cx="635678" cy="603775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193"/>
          <p:cNvSpPr>
            <a:spLocks noEditPoints="1"/>
          </p:cNvSpPr>
          <p:nvPr/>
        </p:nvSpPr>
        <p:spPr bwMode="auto">
          <a:xfrm>
            <a:off x="5079496" y="4533574"/>
            <a:ext cx="369633" cy="368413"/>
          </a:xfrm>
          <a:custGeom>
            <a:avLst/>
            <a:gdLst>
              <a:gd name="T0" fmla="*/ 54 w 128"/>
              <a:gd name="T1" fmla="*/ 52 h 128"/>
              <a:gd name="T2" fmla="*/ 60 w 128"/>
              <a:gd name="T3" fmla="*/ 46 h 128"/>
              <a:gd name="T4" fmla="*/ 54 w 128"/>
              <a:gd name="T5" fmla="*/ 40 h 128"/>
              <a:gd name="T6" fmla="*/ 48 w 128"/>
              <a:gd name="T7" fmla="*/ 46 h 128"/>
              <a:gd name="T8" fmla="*/ 54 w 128"/>
              <a:gd name="T9" fmla="*/ 52 h 128"/>
              <a:gd name="T10" fmla="*/ 78 w 128"/>
              <a:gd name="T11" fmla="*/ 52 h 128"/>
              <a:gd name="T12" fmla="*/ 84 w 128"/>
              <a:gd name="T13" fmla="*/ 46 h 128"/>
              <a:gd name="T14" fmla="*/ 78 w 128"/>
              <a:gd name="T15" fmla="*/ 40 h 128"/>
              <a:gd name="T16" fmla="*/ 72 w 128"/>
              <a:gd name="T17" fmla="*/ 46 h 128"/>
              <a:gd name="T18" fmla="*/ 78 w 128"/>
              <a:gd name="T19" fmla="*/ 52 h 128"/>
              <a:gd name="T20" fmla="*/ 42 w 128"/>
              <a:gd name="T21" fmla="*/ 90 h 128"/>
              <a:gd name="T22" fmla="*/ 52 w 128"/>
              <a:gd name="T23" fmla="*/ 91 h 128"/>
              <a:gd name="T24" fmla="*/ 104 w 128"/>
              <a:gd name="T25" fmla="*/ 45 h 128"/>
              <a:gd name="T26" fmla="*/ 52 w 128"/>
              <a:gd name="T27" fmla="*/ 0 h 128"/>
              <a:gd name="T28" fmla="*/ 0 w 128"/>
              <a:gd name="T29" fmla="*/ 45 h 128"/>
              <a:gd name="T30" fmla="*/ 20 w 128"/>
              <a:gd name="T31" fmla="*/ 81 h 128"/>
              <a:gd name="T32" fmla="*/ 20 w 128"/>
              <a:gd name="T33" fmla="*/ 104 h 128"/>
              <a:gd name="T34" fmla="*/ 42 w 128"/>
              <a:gd name="T35" fmla="*/ 90 h 128"/>
              <a:gd name="T36" fmla="*/ 8 w 128"/>
              <a:gd name="T37" fmla="*/ 46 h 128"/>
              <a:gd name="T38" fmla="*/ 52 w 128"/>
              <a:gd name="T39" fmla="*/ 8 h 128"/>
              <a:gd name="T40" fmla="*/ 96 w 128"/>
              <a:gd name="T41" fmla="*/ 46 h 128"/>
              <a:gd name="T42" fmla="*/ 52 w 128"/>
              <a:gd name="T43" fmla="*/ 84 h 128"/>
              <a:gd name="T44" fmla="*/ 42 w 128"/>
              <a:gd name="T45" fmla="*/ 83 h 128"/>
              <a:gd name="T46" fmla="*/ 34 w 128"/>
              <a:gd name="T47" fmla="*/ 88 h 128"/>
              <a:gd name="T48" fmla="*/ 34 w 128"/>
              <a:gd name="T49" fmla="*/ 88 h 128"/>
              <a:gd name="T50" fmla="*/ 28 w 128"/>
              <a:gd name="T51" fmla="*/ 92 h 128"/>
              <a:gd name="T52" fmla="*/ 28 w 128"/>
              <a:gd name="T53" fmla="*/ 86 h 128"/>
              <a:gd name="T54" fmla="*/ 28 w 128"/>
              <a:gd name="T55" fmla="*/ 78 h 128"/>
              <a:gd name="T56" fmla="*/ 8 w 128"/>
              <a:gd name="T57" fmla="*/ 46 h 128"/>
              <a:gd name="T58" fmla="*/ 36 w 128"/>
              <a:gd name="T59" fmla="*/ 46 h 128"/>
              <a:gd name="T60" fmla="*/ 30 w 128"/>
              <a:gd name="T61" fmla="*/ 40 h 128"/>
              <a:gd name="T62" fmla="*/ 24 w 128"/>
              <a:gd name="T63" fmla="*/ 46 h 128"/>
              <a:gd name="T64" fmla="*/ 30 w 128"/>
              <a:gd name="T65" fmla="*/ 52 h 128"/>
              <a:gd name="T66" fmla="*/ 36 w 128"/>
              <a:gd name="T67" fmla="*/ 46 h 128"/>
              <a:gd name="T68" fmla="*/ 112 w 128"/>
              <a:gd name="T69" fmla="*/ 37 h 128"/>
              <a:gd name="T70" fmla="*/ 112 w 128"/>
              <a:gd name="T71" fmla="*/ 40 h 128"/>
              <a:gd name="T72" fmla="*/ 111 w 128"/>
              <a:gd name="T73" fmla="*/ 47 h 128"/>
              <a:gd name="T74" fmla="*/ 120 w 128"/>
              <a:gd name="T75" fmla="*/ 70 h 128"/>
              <a:gd name="T76" fmla="*/ 100 w 128"/>
              <a:gd name="T77" fmla="*/ 102 h 128"/>
              <a:gd name="T78" fmla="*/ 100 w 128"/>
              <a:gd name="T79" fmla="*/ 110 h 128"/>
              <a:gd name="T80" fmla="*/ 100 w 128"/>
              <a:gd name="T81" fmla="*/ 116 h 128"/>
              <a:gd name="T82" fmla="*/ 94 w 128"/>
              <a:gd name="T83" fmla="*/ 112 h 128"/>
              <a:gd name="T84" fmla="*/ 94 w 128"/>
              <a:gd name="T85" fmla="*/ 112 h 128"/>
              <a:gd name="T86" fmla="*/ 86 w 128"/>
              <a:gd name="T87" fmla="*/ 107 h 128"/>
              <a:gd name="T88" fmla="*/ 76 w 128"/>
              <a:gd name="T89" fmla="*/ 108 h 128"/>
              <a:gd name="T90" fmla="*/ 49 w 128"/>
              <a:gd name="T91" fmla="*/ 100 h 128"/>
              <a:gd name="T92" fmla="*/ 42 w 128"/>
              <a:gd name="T93" fmla="*/ 100 h 128"/>
              <a:gd name="T94" fmla="*/ 37 w 128"/>
              <a:gd name="T95" fmla="*/ 100 h 128"/>
              <a:gd name="T96" fmla="*/ 76 w 128"/>
              <a:gd name="T97" fmla="*/ 115 h 128"/>
              <a:gd name="T98" fmla="*/ 86 w 128"/>
              <a:gd name="T99" fmla="*/ 114 h 128"/>
              <a:gd name="T100" fmla="*/ 108 w 128"/>
              <a:gd name="T101" fmla="*/ 128 h 128"/>
              <a:gd name="T102" fmla="*/ 108 w 128"/>
              <a:gd name="T103" fmla="*/ 105 h 128"/>
              <a:gd name="T104" fmla="*/ 128 w 128"/>
              <a:gd name="T105" fmla="*/ 69 h 128"/>
              <a:gd name="T106" fmla="*/ 112 w 128"/>
              <a:gd name="T107" fmla="*/ 3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8" h="128">
                <a:moveTo>
                  <a:pt x="54" y="52"/>
                </a:moveTo>
                <a:cubicBezTo>
                  <a:pt x="57" y="52"/>
                  <a:pt x="60" y="49"/>
                  <a:pt x="60" y="46"/>
                </a:cubicBezTo>
                <a:cubicBezTo>
                  <a:pt x="60" y="43"/>
                  <a:pt x="57" y="40"/>
                  <a:pt x="54" y="40"/>
                </a:cubicBezTo>
                <a:cubicBezTo>
                  <a:pt x="51" y="40"/>
                  <a:pt x="48" y="43"/>
                  <a:pt x="48" y="46"/>
                </a:cubicBezTo>
                <a:cubicBezTo>
                  <a:pt x="48" y="49"/>
                  <a:pt x="51" y="52"/>
                  <a:pt x="54" y="52"/>
                </a:cubicBezTo>
                <a:close/>
                <a:moveTo>
                  <a:pt x="78" y="52"/>
                </a:moveTo>
                <a:cubicBezTo>
                  <a:pt x="81" y="52"/>
                  <a:pt x="84" y="49"/>
                  <a:pt x="84" y="46"/>
                </a:cubicBezTo>
                <a:cubicBezTo>
                  <a:pt x="84" y="43"/>
                  <a:pt x="81" y="40"/>
                  <a:pt x="78" y="40"/>
                </a:cubicBezTo>
                <a:cubicBezTo>
                  <a:pt x="75" y="40"/>
                  <a:pt x="72" y="43"/>
                  <a:pt x="72" y="46"/>
                </a:cubicBezTo>
                <a:cubicBezTo>
                  <a:pt x="72" y="49"/>
                  <a:pt x="75" y="52"/>
                  <a:pt x="78" y="52"/>
                </a:cubicBezTo>
                <a:close/>
                <a:moveTo>
                  <a:pt x="42" y="90"/>
                </a:moveTo>
                <a:cubicBezTo>
                  <a:pt x="46" y="91"/>
                  <a:pt x="49" y="91"/>
                  <a:pt x="52" y="91"/>
                </a:cubicBezTo>
                <a:cubicBezTo>
                  <a:pt x="81" y="91"/>
                  <a:pt x="104" y="71"/>
                  <a:pt x="104" y="45"/>
                </a:cubicBezTo>
                <a:cubicBezTo>
                  <a:pt x="104" y="20"/>
                  <a:pt x="81" y="0"/>
                  <a:pt x="52" y="0"/>
                </a:cubicBezTo>
                <a:cubicBezTo>
                  <a:pt x="23" y="0"/>
                  <a:pt x="0" y="20"/>
                  <a:pt x="0" y="45"/>
                </a:cubicBezTo>
                <a:cubicBezTo>
                  <a:pt x="0" y="60"/>
                  <a:pt x="8" y="73"/>
                  <a:pt x="20" y="81"/>
                </a:cubicBezTo>
                <a:cubicBezTo>
                  <a:pt x="20" y="104"/>
                  <a:pt x="20" y="104"/>
                  <a:pt x="20" y="104"/>
                </a:cubicBezTo>
                <a:lnTo>
                  <a:pt x="42" y="90"/>
                </a:lnTo>
                <a:close/>
                <a:moveTo>
                  <a:pt x="8" y="46"/>
                </a:moveTo>
                <a:cubicBezTo>
                  <a:pt x="8" y="25"/>
                  <a:pt x="28" y="8"/>
                  <a:pt x="52" y="8"/>
                </a:cubicBezTo>
                <a:cubicBezTo>
                  <a:pt x="76" y="8"/>
                  <a:pt x="96" y="25"/>
                  <a:pt x="96" y="46"/>
                </a:cubicBezTo>
                <a:cubicBezTo>
                  <a:pt x="96" y="67"/>
                  <a:pt x="76" y="84"/>
                  <a:pt x="52" y="84"/>
                </a:cubicBezTo>
                <a:cubicBezTo>
                  <a:pt x="48" y="84"/>
                  <a:pt x="45" y="84"/>
                  <a:pt x="42" y="83"/>
                </a:cubicBezTo>
                <a:cubicBezTo>
                  <a:pt x="34" y="88"/>
                  <a:pt x="34" y="88"/>
                  <a:pt x="34" y="88"/>
                </a:cubicBezTo>
                <a:cubicBezTo>
                  <a:pt x="34" y="88"/>
                  <a:pt x="34" y="88"/>
                  <a:pt x="34" y="88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78"/>
                  <a:pt x="28" y="78"/>
                  <a:pt x="28" y="78"/>
                </a:cubicBezTo>
                <a:cubicBezTo>
                  <a:pt x="16" y="71"/>
                  <a:pt x="8" y="59"/>
                  <a:pt x="8" y="46"/>
                </a:cubicBezTo>
                <a:close/>
                <a:moveTo>
                  <a:pt x="36" y="46"/>
                </a:moveTo>
                <a:cubicBezTo>
                  <a:pt x="36" y="43"/>
                  <a:pt x="33" y="40"/>
                  <a:pt x="30" y="40"/>
                </a:cubicBezTo>
                <a:cubicBezTo>
                  <a:pt x="27" y="40"/>
                  <a:pt x="24" y="43"/>
                  <a:pt x="24" y="46"/>
                </a:cubicBezTo>
                <a:cubicBezTo>
                  <a:pt x="24" y="49"/>
                  <a:pt x="27" y="52"/>
                  <a:pt x="30" y="52"/>
                </a:cubicBezTo>
                <a:cubicBezTo>
                  <a:pt x="33" y="52"/>
                  <a:pt x="36" y="49"/>
                  <a:pt x="36" y="46"/>
                </a:cubicBezTo>
                <a:close/>
                <a:moveTo>
                  <a:pt x="112" y="37"/>
                </a:moveTo>
                <a:cubicBezTo>
                  <a:pt x="112" y="38"/>
                  <a:pt x="112" y="39"/>
                  <a:pt x="112" y="40"/>
                </a:cubicBezTo>
                <a:cubicBezTo>
                  <a:pt x="112" y="43"/>
                  <a:pt x="112" y="45"/>
                  <a:pt x="111" y="47"/>
                </a:cubicBezTo>
                <a:cubicBezTo>
                  <a:pt x="117" y="54"/>
                  <a:pt x="120" y="62"/>
                  <a:pt x="120" y="70"/>
                </a:cubicBezTo>
                <a:cubicBezTo>
                  <a:pt x="120" y="83"/>
                  <a:pt x="112" y="95"/>
                  <a:pt x="100" y="102"/>
                </a:cubicBezTo>
                <a:cubicBezTo>
                  <a:pt x="100" y="110"/>
                  <a:pt x="100" y="110"/>
                  <a:pt x="100" y="110"/>
                </a:cubicBezTo>
                <a:cubicBezTo>
                  <a:pt x="100" y="116"/>
                  <a:pt x="100" y="116"/>
                  <a:pt x="100" y="116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86" y="107"/>
                  <a:pt x="86" y="107"/>
                  <a:pt x="86" y="107"/>
                </a:cubicBezTo>
                <a:cubicBezTo>
                  <a:pt x="83" y="108"/>
                  <a:pt x="80" y="108"/>
                  <a:pt x="76" y="108"/>
                </a:cubicBezTo>
                <a:cubicBezTo>
                  <a:pt x="66" y="108"/>
                  <a:pt x="56" y="105"/>
                  <a:pt x="49" y="100"/>
                </a:cubicBezTo>
                <a:cubicBezTo>
                  <a:pt x="46" y="100"/>
                  <a:pt x="44" y="100"/>
                  <a:pt x="42" y="100"/>
                </a:cubicBezTo>
                <a:cubicBezTo>
                  <a:pt x="40" y="100"/>
                  <a:pt x="39" y="100"/>
                  <a:pt x="37" y="100"/>
                </a:cubicBezTo>
                <a:cubicBezTo>
                  <a:pt x="47" y="109"/>
                  <a:pt x="61" y="115"/>
                  <a:pt x="76" y="115"/>
                </a:cubicBezTo>
                <a:cubicBezTo>
                  <a:pt x="79" y="115"/>
                  <a:pt x="82" y="115"/>
                  <a:pt x="86" y="114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08" y="105"/>
                  <a:pt x="108" y="105"/>
                  <a:pt x="108" y="105"/>
                </a:cubicBezTo>
                <a:cubicBezTo>
                  <a:pt x="120" y="97"/>
                  <a:pt x="128" y="84"/>
                  <a:pt x="128" y="69"/>
                </a:cubicBezTo>
                <a:cubicBezTo>
                  <a:pt x="128" y="57"/>
                  <a:pt x="122" y="45"/>
                  <a:pt x="112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221"/>
          <p:cNvSpPr>
            <a:spLocks noEditPoints="1"/>
          </p:cNvSpPr>
          <p:nvPr/>
        </p:nvSpPr>
        <p:spPr bwMode="auto">
          <a:xfrm>
            <a:off x="6743478" y="3548236"/>
            <a:ext cx="368413" cy="368413"/>
          </a:xfrm>
          <a:custGeom>
            <a:avLst/>
            <a:gdLst>
              <a:gd name="T0" fmla="*/ 112 w 128"/>
              <a:gd name="T1" fmla="*/ 0 h 128"/>
              <a:gd name="T2" fmla="*/ 68 w 128"/>
              <a:gd name="T3" fmla="*/ 12 h 128"/>
              <a:gd name="T4" fmla="*/ 60 w 128"/>
              <a:gd name="T5" fmla="*/ 12 h 128"/>
              <a:gd name="T6" fmla="*/ 16 w 128"/>
              <a:gd name="T7" fmla="*/ 0 h 128"/>
              <a:gd name="T8" fmla="*/ 0 w 128"/>
              <a:gd name="T9" fmla="*/ 16 h 128"/>
              <a:gd name="T10" fmla="*/ 0 w 128"/>
              <a:gd name="T11" fmla="*/ 100 h 128"/>
              <a:gd name="T12" fmla="*/ 16 w 128"/>
              <a:gd name="T13" fmla="*/ 116 h 128"/>
              <a:gd name="T14" fmla="*/ 60 w 128"/>
              <a:gd name="T15" fmla="*/ 128 h 128"/>
              <a:gd name="T16" fmla="*/ 68 w 128"/>
              <a:gd name="T17" fmla="*/ 128 h 128"/>
              <a:gd name="T18" fmla="*/ 112 w 128"/>
              <a:gd name="T19" fmla="*/ 116 h 128"/>
              <a:gd name="T20" fmla="*/ 128 w 128"/>
              <a:gd name="T21" fmla="*/ 100 h 128"/>
              <a:gd name="T22" fmla="*/ 128 w 128"/>
              <a:gd name="T23" fmla="*/ 16 h 128"/>
              <a:gd name="T24" fmla="*/ 112 w 128"/>
              <a:gd name="T25" fmla="*/ 0 h 128"/>
              <a:gd name="T26" fmla="*/ 60 w 128"/>
              <a:gd name="T27" fmla="*/ 120 h 128"/>
              <a:gd name="T28" fmla="*/ 16 w 128"/>
              <a:gd name="T29" fmla="*/ 108 h 128"/>
              <a:gd name="T30" fmla="*/ 8 w 128"/>
              <a:gd name="T31" fmla="*/ 100 h 128"/>
              <a:gd name="T32" fmla="*/ 8 w 128"/>
              <a:gd name="T33" fmla="*/ 16 h 128"/>
              <a:gd name="T34" fmla="*/ 16 w 128"/>
              <a:gd name="T35" fmla="*/ 8 h 128"/>
              <a:gd name="T36" fmla="*/ 60 w 128"/>
              <a:gd name="T37" fmla="*/ 20 h 128"/>
              <a:gd name="T38" fmla="*/ 60 w 128"/>
              <a:gd name="T39" fmla="*/ 120 h 128"/>
              <a:gd name="T40" fmla="*/ 120 w 128"/>
              <a:gd name="T41" fmla="*/ 100 h 128"/>
              <a:gd name="T42" fmla="*/ 112 w 128"/>
              <a:gd name="T43" fmla="*/ 108 h 128"/>
              <a:gd name="T44" fmla="*/ 68 w 128"/>
              <a:gd name="T45" fmla="*/ 120 h 128"/>
              <a:gd name="T46" fmla="*/ 68 w 128"/>
              <a:gd name="T47" fmla="*/ 20 h 128"/>
              <a:gd name="T48" fmla="*/ 112 w 128"/>
              <a:gd name="T49" fmla="*/ 8 h 128"/>
              <a:gd name="T50" fmla="*/ 120 w 128"/>
              <a:gd name="T51" fmla="*/ 16 h 128"/>
              <a:gd name="T52" fmla="*/ 120 w 128"/>
              <a:gd name="T53" fmla="*/ 10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8" h="128">
                <a:moveTo>
                  <a:pt x="112" y="0"/>
                </a:moveTo>
                <a:cubicBezTo>
                  <a:pt x="112" y="0"/>
                  <a:pt x="89" y="6"/>
                  <a:pt x="68" y="12"/>
                </a:cubicBezTo>
                <a:cubicBezTo>
                  <a:pt x="65" y="12"/>
                  <a:pt x="63" y="12"/>
                  <a:pt x="60" y="12"/>
                </a:cubicBezTo>
                <a:cubicBezTo>
                  <a:pt x="40" y="7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9"/>
                  <a:pt x="8" y="113"/>
                  <a:pt x="16" y="116"/>
                </a:cubicBezTo>
                <a:cubicBezTo>
                  <a:pt x="16" y="116"/>
                  <a:pt x="38" y="122"/>
                  <a:pt x="60" y="128"/>
                </a:cubicBezTo>
                <a:cubicBezTo>
                  <a:pt x="63" y="128"/>
                  <a:pt x="65" y="128"/>
                  <a:pt x="68" y="128"/>
                </a:cubicBezTo>
                <a:cubicBezTo>
                  <a:pt x="90" y="122"/>
                  <a:pt x="112" y="116"/>
                  <a:pt x="112" y="116"/>
                </a:cubicBezTo>
                <a:cubicBezTo>
                  <a:pt x="120" y="114"/>
                  <a:pt x="128" y="109"/>
                  <a:pt x="128" y="100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60" y="120"/>
                </a:moveTo>
                <a:cubicBezTo>
                  <a:pt x="38" y="114"/>
                  <a:pt x="16" y="108"/>
                  <a:pt x="16" y="108"/>
                </a:cubicBezTo>
                <a:cubicBezTo>
                  <a:pt x="11" y="107"/>
                  <a:pt x="8" y="104"/>
                  <a:pt x="8" y="10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60" y="20"/>
                  <a:pt x="60" y="20"/>
                  <a:pt x="60" y="20"/>
                </a:cubicBezTo>
                <a:lnTo>
                  <a:pt x="60" y="120"/>
                </a:lnTo>
                <a:close/>
                <a:moveTo>
                  <a:pt x="120" y="100"/>
                </a:moveTo>
                <a:cubicBezTo>
                  <a:pt x="120" y="104"/>
                  <a:pt x="116" y="107"/>
                  <a:pt x="112" y="108"/>
                </a:cubicBezTo>
                <a:cubicBezTo>
                  <a:pt x="112" y="108"/>
                  <a:pt x="90" y="114"/>
                  <a:pt x="68" y="120"/>
                </a:cubicBezTo>
                <a:cubicBezTo>
                  <a:pt x="68" y="20"/>
                  <a:pt x="68" y="20"/>
                  <a:pt x="68" y="2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223"/>
          <p:cNvSpPr>
            <a:spLocks noEditPoints="1"/>
          </p:cNvSpPr>
          <p:nvPr/>
        </p:nvSpPr>
        <p:spPr bwMode="auto">
          <a:xfrm>
            <a:off x="5079497" y="2539926"/>
            <a:ext cx="369633" cy="368413"/>
          </a:xfrm>
          <a:custGeom>
            <a:avLst/>
            <a:gdLst>
              <a:gd name="T0" fmla="*/ 96 w 128"/>
              <a:gd name="T1" fmla="*/ 56 h 128"/>
              <a:gd name="T2" fmla="*/ 32 w 128"/>
              <a:gd name="T3" fmla="*/ 56 h 128"/>
              <a:gd name="T4" fmla="*/ 28 w 128"/>
              <a:gd name="T5" fmla="*/ 60 h 128"/>
              <a:gd name="T6" fmla="*/ 32 w 128"/>
              <a:gd name="T7" fmla="*/ 64 h 128"/>
              <a:gd name="T8" fmla="*/ 96 w 128"/>
              <a:gd name="T9" fmla="*/ 64 h 128"/>
              <a:gd name="T10" fmla="*/ 100 w 128"/>
              <a:gd name="T11" fmla="*/ 60 h 128"/>
              <a:gd name="T12" fmla="*/ 96 w 128"/>
              <a:gd name="T13" fmla="*/ 56 h 128"/>
              <a:gd name="T14" fmla="*/ 96 w 128"/>
              <a:gd name="T15" fmla="*/ 80 h 128"/>
              <a:gd name="T16" fmla="*/ 32 w 128"/>
              <a:gd name="T17" fmla="*/ 80 h 128"/>
              <a:gd name="T18" fmla="*/ 28 w 128"/>
              <a:gd name="T19" fmla="*/ 84 h 128"/>
              <a:gd name="T20" fmla="*/ 32 w 128"/>
              <a:gd name="T21" fmla="*/ 88 h 128"/>
              <a:gd name="T22" fmla="*/ 96 w 128"/>
              <a:gd name="T23" fmla="*/ 88 h 128"/>
              <a:gd name="T24" fmla="*/ 100 w 128"/>
              <a:gd name="T25" fmla="*/ 84 h 128"/>
              <a:gd name="T26" fmla="*/ 96 w 128"/>
              <a:gd name="T27" fmla="*/ 80 h 128"/>
              <a:gd name="T28" fmla="*/ 96 w 128"/>
              <a:gd name="T29" fmla="*/ 32 h 128"/>
              <a:gd name="T30" fmla="*/ 32 w 128"/>
              <a:gd name="T31" fmla="*/ 32 h 128"/>
              <a:gd name="T32" fmla="*/ 28 w 128"/>
              <a:gd name="T33" fmla="*/ 36 h 128"/>
              <a:gd name="T34" fmla="*/ 32 w 128"/>
              <a:gd name="T35" fmla="*/ 40 h 128"/>
              <a:gd name="T36" fmla="*/ 96 w 128"/>
              <a:gd name="T37" fmla="*/ 40 h 128"/>
              <a:gd name="T38" fmla="*/ 100 w 128"/>
              <a:gd name="T39" fmla="*/ 36 h 128"/>
              <a:gd name="T40" fmla="*/ 96 w 128"/>
              <a:gd name="T41" fmla="*/ 32 h 128"/>
              <a:gd name="T42" fmla="*/ 112 w 128"/>
              <a:gd name="T43" fmla="*/ 0 h 128"/>
              <a:gd name="T44" fmla="*/ 16 w 128"/>
              <a:gd name="T45" fmla="*/ 0 h 128"/>
              <a:gd name="T46" fmla="*/ 0 w 128"/>
              <a:gd name="T47" fmla="*/ 17 h 128"/>
              <a:gd name="T48" fmla="*/ 0 w 128"/>
              <a:gd name="T49" fmla="*/ 112 h 128"/>
              <a:gd name="T50" fmla="*/ 16 w 128"/>
              <a:gd name="T51" fmla="*/ 128 h 128"/>
              <a:gd name="T52" fmla="*/ 111 w 128"/>
              <a:gd name="T53" fmla="*/ 128 h 128"/>
              <a:gd name="T54" fmla="*/ 128 w 128"/>
              <a:gd name="T55" fmla="*/ 112 h 128"/>
              <a:gd name="T56" fmla="*/ 128 w 128"/>
              <a:gd name="T57" fmla="*/ 16 h 128"/>
              <a:gd name="T58" fmla="*/ 112 w 128"/>
              <a:gd name="T59" fmla="*/ 0 h 128"/>
              <a:gd name="T60" fmla="*/ 120 w 128"/>
              <a:gd name="T61" fmla="*/ 112 h 128"/>
              <a:gd name="T62" fmla="*/ 111 w 128"/>
              <a:gd name="T63" fmla="*/ 120 h 128"/>
              <a:gd name="T64" fmla="*/ 16 w 128"/>
              <a:gd name="T65" fmla="*/ 120 h 128"/>
              <a:gd name="T66" fmla="*/ 8 w 128"/>
              <a:gd name="T67" fmla="*/ 112 h 128"/>
              <a:gd name="T68" fmla="*/ 8 w 128"/>
              <a:gd name="T69" fmla="*/ 17 h 128"/>
              <a:gd name="T70" fmla="*/ 16 w 128"/>
              <a:gd name="T71" fmla="*/ 8 h 128"/>
              <a:gd name="T72" fmla="*/ 112 w 128"/>
              <a:gd name="T73" fmla="*/ 8 h 128"/>
              <a:gd name="T74" fmla="*/ 120 w 128"/>
              <a:gd name="T75" fmla="*/ 16 h 128"/>
              <a:gd name="T76" fmla="*/ 120 w 128"/>
              <a:gd name="T77" fmla="*/ 11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128">
                <a:moveTo>
                  <a:pt x="96" y="56"/>
                </a:moveTo>
                <a:cubicBezTo>
                  <a:pt x="32" y="56"/>
                  <a:pt x="32" y="56"/>
                  <a:pt x="32" y="56"/>
                </a:cubicBezTo>
                <a:cubicBezTo>
                  <a:pt x="30" y="56"/>
                  <a:pt x="28" y="58"/>
                  <a:pt x="28" y="60"/>
                </a:cubicBezTo>
                <a:cubicBezTo>
                  <a:pt x="28" y="62"/>
                  <a:pt x="30" y="64"/>
                  <a:pt x="32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8" y="64"/>
                  <a:pt x="100" y="62"/>
                  <a:pt x="100" y="60"/>
                </a:cubicBezTo>
                <a:cubicBezTo>
                  <a:pt x="100" y="58"/>
                  <a:pt x="98" y="56"/>
                  <a:pt x="96" y="56"/>
                </a:cubicBezTo>
                <a:close/>
                <a:moveTo>
                  <a:pt x="96" y="80"/>
                </a:moveTo>
                <a:cubicBezTo>
                  <a:pt x="32" y="80"/>
                  <a:pt x="32" y="80"/>
                  <a:pt x="32" y="80"/>
                </a:cubicBezTo>
                <a:cubicBezTo>
                  <a:pt x="30" y="80"/>
                  <a:pt x="28" y="82"/>
                  <a:pt x="28" y="84"/>
                </a:cubicBezTo>
                <a:cubicBezTo>
                  <a:pt x="28" y="86"/>
                  <a:pt x="30" y="88"/>
                  <a:pt x="32" y="88"/>
                </a:cubicBezTo>
                <a:cubicBezTo>
                  <a:pt x="96" y="88"/>
                  <a:pt x="96" y="88"/>
                  <a:pt x="96" y="88"/>
                </a:cubicBezTo>
                <a:cubicBezTo>
                  <a:pt x="98" y="88"/>
                  <a:pt x="100" y="86"/>
                  <a:pt x="100" y="84"/>
                </a:cubicBezTo>
                <a:cubicBezTo>
                  <a:pt x="100" y="82"/>
                  <a:pt x="98" y="80"/>
                  <a:pt x="96" y="80"/>
                </a:cubicBezTo>
                <a:close/>
                <a:moveTo>
                  <a:pt x="96" y="32"/>
                </a:moveTo>
                <a:cubicBezTo>
                  <a:pt x="32" y="32"/>
                  <a:pt x="32" y="32"/>
                  <a:pt x="32" y="32"/>
                </a:cubicBezTo>
                <a:cubicBezTo>
                  <a:pt x="30" y="32"/>
                  <a:pt x="28" y="34"/>
                  <a:pt x="28" y="36"/>
                </a:cubicBezTo>
                <a:cubicBezTo>
                  <a:pt x="28" y="38"/>
                  <a:pt x="30" y="40"/>
                  <a:pt x="32" y="40"/>
                </a:cubicBezTo>
                <a:cubicBezTo>
                  <a:pt x="96" y="40"/>
                  <a:pt x="96" y="40"/>
                  <a:pt x="96" y="40"/>
                </a:cubicBezTo>
                <a:cubicBezTo>
                  <a:pt x="98" y="40"/>
                  <a:pt x="100" y="38"/>
                  <a:pt x="100" y="36"/>
                </a:cubicBezTo>
                <a:cubicBezTo>
                  <a:pt x="100" y="34"/>
                  <a:pt x="98" y="32"/>
                  <a:pt x="96" y="32"/>
                </a:cubicBezTo>
                <a:close/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8"/>
                  <a:pt x="0" y="17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1" y="128"/>
                  <a:pt x="111" y="128"/>
                  <a:pt x="111" y="128"/>
                </a:cubicBezTo>
                <a:cubicBezTo>
                  <a:pt x="120" y="128"/>
                  <a:pt x="128" y="121"/>
                  <a:pt x="128" y="112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120" y="112"/>
                </a:moveTo>
                <a:cubicBezTo>
                  <a:pt x="120" y="116"/>
                  <a:pt x="116" y="120"/>
                  <a:pt x="111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4143040" y="4730525"/>
            <a:ext cx="570116" cy="0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262716" y="3584942"/>
            <a:ext cx="3244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制作</a:t>
            </a:r>
          </a:p>
        </p:txBody>
      </p:sp>
      <p:sp>
        <p:nvSpPr>
          <p:cNvPr id="47" name="矩形 46"/>
          <p:cNvSpPr/>
          <p:nvPr/>
        </p:nvSpPr>
        <p:spPr>
          <a:xfrm>
            <a:off x="2522035" y="307683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+mn-ea"/>
              </a:rPr>
              <a:t>陈维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25830" y="4975310"/>
            <a:ext cx="3244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资料收集</a:t>
            </a:r>
            <a:r>
              <a:rPr lang="en-US" altLang="zh-CN" dirty="0">
                <a:solidFill>
                  <a:schemeClr val="bg1"/>
                </a:solidFill>
              </a:rPr>
              <a:t>&amp;</a:t>
            </a:r>
            <a:r>
              <a:rPr lang="en-US" altLang="zh-CN" dirty="0" err="1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整理</a:t>
            </a:r>
          </a:p>
        </p:txBody>
      </p:sp>
      <p:sp>
        <p:nvSpPr>
          <p:cNvPr id="49" name="矩形 48"/>
          <p:cNvSpPr/>
          <p:nvPr/>
        </p:nvSpPr>
        <p:spPr>
          <a:xfrm>
            <a:off x="3170257" y="453357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+mn-ea"/>
              </a:rPr>
              <a:t>杨溢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cxnSp>
        <p:nvCxnSpPr>
          <p:cNvPr id="26" name="直接连接符 25"/>
          <p:cNvCxnSpPr>
            <a:stCxn id="21" idx="0"/>
          </p:cNvCxnSpPr>
          <p:nvPr/>
        </p:nvCxnSpPr>
        <p:spPr>
          <a:xfrm>
            <a:off x="6374647" y="2120864"/>
            <a:ext cx="1201810" cy="130846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23" idx="3"/>
          </p:cNvCxnSpPr>
          <p:nvPr/>
        </p:nvCxnSpPr>
        <p:spPr>
          <a:xfrm flipH="1" flipV="1">
            <a:off x="6374646" y="5308636"/>
            <a:ext cx="977876" cy="22203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8187947" y="1668841"/>
            <a:ext cx="2427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Ppt</a:t>
            </a:r>
            <a:r>
              <a:rPr lang="zh-CN" altLang="en-US" dirty="0" smtClean="0">
                <a:solidFill>
                  <a:schemeClr val="bg1"/>
                </a:solidFill>
              </a:rPr>
              <a:t>资料收集</a:t>
            </a:r>
            <a:r>
              <a:rPr lang="en-US" altLang="zh-CN" dirty="0" smtClean="0">
                <a:solidFill>
                  <a:schemeClr val="bg1"/>
                </a:solidFill>
              </a:rPr>
              <a:t>&amp;</a:t>
            </a:r>
            <a:r>
              <a:rPr lang="en-US" altLang="zh-CN" dirty="0" err="1" smtClean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整理</a:t>
            </a:r>
          </a:p>
        </p:txBody>
      </p:sp>
      <p:sp>
        <p:nvSpPr>
          <p:cNvPr id="30" name="矩形 29"/>
          <p:cNvSpPr/>
          <p:nvPr/>
        </p:nvSpPr>
        <p:spPr>
          <a:xfrm>
            <a:off x="8100123" y="1234246"/>
            <a:ext cx="1107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+mn-ea"/>
              </a:rPr>
              <a:t>陈安侍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659931" y="5765494"/>
            <a:ext cx="2656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资料收集</a:t>
            </a:r>
            <a:r>
              <a:rPr lang="en-US" altLang="zh-CN" dirty="0">
                <a:solidFill>
                  <a:schemeClr val="bg1"/>
                </a:solidFill>
              </a:rPr>
              <a:t>&amp;</a:t>
            </a:r>
            <a:r>
              <a:rPr lang="en-US" altLang="zh-CN" dirty="0" err="1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整理</a:t>
            </a:r>
          </a:p>
        </p:txBody>
      </p:sp>
      <p:sp>
        <p:nvSpPr>
          <p:cNvPr id="35" name="矩形 34"/>
          <p:cNvSpPr/>
          <p:nvPr/>
        </p:nvSpPr>
        <p:spPr>
          <a:xfrm>
            <a:off x="7659931" y="530382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+mn-ea"/>
              </a:rPr>
              <a:t>严翔宇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507362" y="3302570"/>
            <a:ext cx="570116" cy="0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30" idx="1"/>
          </p:cNvCxnSpPr>
          <p:nvPr/>
        </p:nvCxnSpPr>
        <p:spPr>
          <a:xfrm flipH="1">
            <a:off x="7576457" y="1465079"/>
            <a:ext cx="523666" cy="786631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  <p:bldP spid="37" grpId="0" animBg="1"/>
      <p:bldP spid="38" grpId="0" animBg="1"/>
      <p:bldP spid="39" grpId="0" animBg="1"/>
      <p:bldP spid="46" grpId="0"/>
      <p:bldP spid="47" grpId="0"/>
      <p:bldP spid="48" grpId="0"/>
      <p:bldP spid="49" grpId="0"/>
      <p:bldP spid="28" grpId="0"/>
      <p:bldP spid="30" grpId="0"/>
      <p:bldP spid="34" grpId="0"/>
      <p:bldP spid="3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绩效评分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-193077" y="2377162"/>
            <a:ext cx="3264292" cy="811068"/>
            <a:chOff x="1307708" y="4373789"/>
            <a:chExt cx="3264292" cy="811068"/>
          </a:xfrm>
        </p:grpSpPr>
        <p:sp>
          <p:nvSpPr>
            <p:cNvPr id="48" name="矩形 47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385856" y="4373789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+mn-ea"/>
                </a:rPr>
                <a:t>陈安</a:t>
              </a:r>
              <a:r>
                <a:rPr lang="zh-CN" altLang="en-US" sz="2400" b="1" dirty="0" smtClean="0">
                  <a:latin typeface="+mn-ea"/>
                </a:rPr>
                <a:t>侍</a:t>
              </a:r>
              <a:endParaRPr lang="en-US" altLang="zh-CN" sz="2400" b="1" dirty="0">
                <a:latin typeface="+mn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020970" y="2377162"/>
            <a:ext cx="3264292" cy="811068"/>
            <a:chOff x="1307708" y="4373789"/>
            <a:chExt cx="3264292" cy="811068"/>
          </a:xfrm>
        </p:grpSpPr>
        <p:sp>
          <p:nvSpPr>
            <p:cNvPr id="51" name="矩形 50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2385856" y="4373789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latin typeface="+mn-ea"/>
                </a:rPr>
                <a:t>陈俊杉</a:t>
              </a:r>
              <a:endParaRPr lang="en-US" altLang="zh-CN" sz="2400" b="1" dirty="0">
                <a:latin typeface="+mn-ea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896405" y="2377162"/>
            <a:ext cx="3264292" cy="811068"/>
            <a:chOff x="1307708" y="4373789"/>
            <a:chExt cx="3264292" cy="811068"/>
          </a:xfrm>
        </p:grpSpPr>
        <p:sp>
          <p:nvSpPr>
            <p:cNvPr id="54" name="矩形 53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385856" y="4373789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latin typeface="+mn-ea"/>
                </a:rPr>
                <a:t>严翔宇</a:t>
              </a:r>
              <a:endParaRPr lang="en-US" altLang="zh-CN" sz="2400" b="1" dirty="0">
                <a:latin typeface="+mn-ea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402961" y="2377162"/>
            <a:ext cx="3264292" cy="811068"/>
            <a:chOff x="1307708" y="4373789"/>
            <a:chExt cx="3264292" cy="811068"/>
          </a:xfrm>
        </p:grpSpPr>
        <p:sp>
          <p:nvSpPr>
            <p:cNvPr id="57" name="矩形 56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2539744" y="4373789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latin typeface="+mn-ea"/>
                </a:rPr>
                <a:t>杨溢</a:t>
              </a:r>
              <a:endParaRPr lang="en-US" altLang="zh-CN" sz="2400" b="1" dirty="0">
                <a:latin typeface="+mn-ea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9253916" y="2320816"/>
            <a:ext cx="3264292" cy="867414"/>
            <a:chOff x="1307708" y="4317443"/>
            <a:chExt cx="3264292" cy="867414"/>
          </a:xfrm>
        </p:grpSpPr>
        <p:sp>
          <p:nvSpPr>
            <p:cNvPr id="60" name="矩形 59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503136" y="4317443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+mn-ea"/>
                </a:rPr>
                <a:t>陈</a:t>
              </a:r>
              <a:r>
                <a:rPr lang="zh-CN" altLang="en-US" sz="2400" b="1" dirty="0" smtClean="0">
                  <a:latin typeface="+mn-ea"/>
                </a:rPr>
                <a:t>维</a:t>
              </a:r>
              <a:endParaRPr lang="en-US" altLang="zh-CN" sz="2400" b="1" dirty="0">
                <a:latin typeface="+mn-ea"/>
              </a:endParaRPr>
            </a:p>
          </p:txBody>
        </p:sp>
      </p:grpSp>
      <p:sp>
        <p:nvSpPr>
          <p:cNvPr id="5" name="泪滴形 4"/>
          <p:cNvSpPr/>
          <p:nvPr/>
        </p:nvSpPr>
        <p:spPr>
          <a:xfrm>
            <a:off x="784042" y="3422997"/>
            <a:ext cx="1310054" cy="1301401"/>
          </a:xfrm>
          <a:prstGeom prst="teardrop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 smtClean="0"/>
              <a:t>89</a:t>
            </a:r>
            <a:endParaRPr lang="zh-CN" altLang="en-US" sz="2800" dirty="0"/>
          </a:p>
        </p:txBody>
      </p:sp>
      <p:sp>
        <p:nvSpPr>
          <p:cNvPr id="21" name="泪滴形 20"/>
          <p:cNvSpPr/>
          <p:nvPr/>
        </p:nvSpPr>
        <p:spPr>
          <a:xfrm>
            <a:off x="2897060" y="3422999"/>
            <a:ext cx="1310054" cy="1301401"/>
          </a:xfrm>
          <a:prstGeom prst="teardrop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 smtClean="0"/>
              <a:t>92</a:t>
            </a:r>
            <a:endParaRPr lang="zh-CN" altLang="en-US" sz="2800" dirty="0"/>
          </a:p>
        </p:txBody>
      </p:sp>
      <p:sp>
        <p:nvSpPr>
          <p:cNvPr id="22" name="泪滴形 21"/>
          <p:cNvSpPr/>
          <p:nvPr/>
        </p:nvSpPr>
        <p:spPr>
          <a:xfrm>
            <a:off x="5285262" y="3422998"/>
            <a:ext cx="1310054" cy="1301401"/>
          </a:xfrm>
          <a:prstGeom prst="teardrop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 smtClean="0"/>
              <a:t>93</a:t>
            </a:r>
            <a:endParaRPr lang="zh-CN" altLang="en-US" sz="2800" dirty="0"/>
          </a:p>
        </p:txBody>
      </p:sp>
      <p:sp>
        <p:nvSpPr>
          <p:cNvPr id="23" name="泪滴形 22"/>
          <p:cNvSpPr/>
          <p:nvPr/>
        </p:nvSpPr>
        <p:spPr>
          <a:xfrm>
            <a:off x="7873524" y="3352051"/>
            <a:ext cx="1310054" cy="1301401"/>
          </a:xfrm>
          <a:prstGeom prst="teardrop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 smtClean="0"/>
              <a:t>91</a:t>
            </a:r>
            <a:endParaRPr lang="zh-CN" altLang="en-US" sz="2800" dirty="0"/>
          </a:p>
        </p:txBody>
      </p:sp>
      <p:sp>
        <p:nvSpPr>
          <p:cNvPr id="24" name="泪滴形 23"/>
          <p:cNvSpPr/>
          <p:nvPr/>
        </p:nvSpPr>
        <p:spPr>
          <a:xfrm>
            <a:off x="10231035" y="3327926"/>
            <a:ext cx="1310054" cy="1301401"/>
          </a:xfrm>
          <a:prstGeom prst="teardrop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 smtClean="0"/>
              <a:t>95</a:t>
            </a: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综合概述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54743" y="2690336"/>
            <a:ext cx="114372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	</a:t>
            </a:r>
            <a:r>
              <a:rPr lang="zh-CN" altLang="en-US" sz="3600" dirty="0" smtClean="0"/>
              <a:t>在</a:t>
            </a:r>
            <a:r>
              <a:rPr lang="zh-CN" altLang="en-US" sz="3600" dirty="0"/>
              <a:t>UML系统开发中有三个主要的模型</a:t>
            </a:r>
            <a:r>
              <a:rPr lang="zh-CN" altLang="en-US" sz="3600" dirty="0" smtClean="0"/>
              <a:t>：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>
                <a:solidFill>
                  <a:srgbClr val="FFFF00"/>
                </a:solidFill>
              </a:rPr>
              <a:t>功能模型</a:t>
            </a:r>
            <a:r>
              <a:rPr lang="zh-CN" altLang="en-US" sz="3600" dirty="0"/>
              <a:t>：从用户的角度展示系统的功能，包括</a:t>
            </a:r>
            <a:r>
              <a:rPr lang="zh-CN" altLang="en-US" sz="3600" dirty="0" smtClean="0">
                <a:solidFill>
                  <a:srgbClr val="FF0000"/>
                </a:solidFill>
              </a:rPr>
              <a:t>用例图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>
                <a:solidFill>
                  <a:srgbClr val="FFFF00"/>
                </a:solidFill>
              </a:rPr>
              <a:t>对象模型</a:t>
            </a:r>
            <a:r>
              <a:rPr lang="zh-CN" altLang="en-US" sz="3600" dirty="0"/>
              <a:t>：采用对象，属性，操作，关联等概念展示系统的结构和基础，包括</a:t>
            </a:r>
            <a:r>
              <a:rPr lang="zh-CN" altLang="en-US" sz="3600" dirty="0">
                <a:solidFill>
                  <a:srgbClr val="FF0000"/>
                </a:solidFill>
              </a:rPr>
              <a:t>类别图、对象图</a:t>
            </a:r>
            <a:r>
              <a:rPr lang="zh-CN" altLang="en-US" sz="3600" dirty="0" smtClean="0">
                <a:solidFill>
                  <a:srgbClr val="FF0000"/>
                </a:solidFill>
              </a:rPr>
              <a:t>。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>
                <a:solidFill>
                  <a:srgbClr val="FFFF00"/>
                </a:solidFill>
              </a:rPr>
              <a:t>动态模型</a:t>
            </a:r>
            <a:r>
              <a:rPr lang="zh-CN" altLang="en-US" sz="3600" dirty="0"/>
              <a:t>：展现系统的内部行为。包括</a:t>
            </a:r>
            <a:r>
              <a:rPr lang="zh-CN" altLang="en-US" sz="3600" dirty="0">
                <a:solidFill>
                  <a:srgbClr val="FF0000"/>
                </a:solidFill>
              </a:rPr>
              <a:t>序列图，活动图，状态图。</a:t>
            </a:r>
          </a:p>
        </p:txBody>
      </p:sp>
    </p:spTree>
    <p:extLst>
      <p:ext uri="{BB962C8B-B14F-4D97-AF65-F5344CB8AC3E}">
        <p14:creationId xmlns:p14="http://schemas.microsoft.com/office/powerpoint/2010/main" val="109339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663982" y="2983380"/>
            <a:ext cx="5451443" cy="902493"/>
            <a:chOff x="3663982" y="2983380"/>
            <a:chExt cx="5451443" cy="902493"/>
          </a:xfrm>
        </p:grpSpPr>
        <p:sp>
          <p:nvSpPr>
            <p:cNvPr id="6" name="文本框 5"/>
            <p:cNvSpPr txBox="1"/>
            <p:nvPr/>
          </p:nvSpPr>
          <p:spPr>
            <a:xfrm>
              <a:off x="3663982" y="2983380"/>
              <a:ext cx="4809530" cy="445621"/>
            </a:xfrm>
            <a:custGeom>
              <a:avLst/>
              <a:gdLst/>
              <a:ahLst/>
              <a:cxnLst/>
              <a:rect l="l" t="t" r="r" b="b"/>
              <a:pathLst>
                <a:path w="4809530" h="445621">
                  <a:moveTo>
                    <a:pt x="3914775" y="14883"/>
                  </a:moveTo>
                  <a:lnTo>
                    <a:pt x="4071342" y="14883"/>
                  </a:lnTo>
                  <a:lnTo>
                    <a:pt x="3705225" y="368499"/>
                  </a:lnTo>
                  <a:lnTo>
                    <a:pt x="3762005" y="445621"/>
                  </a:lnTo>
                  <a:lnTo>
                    <a:pt x="3483444" y="445621"/>
                  </a:lnTo>
                  <a:close/>
                  <a:moveTo>
                    <a:pt x="3365896" y="14883"/>
                  </a:moveTo>
                  <a:lnTo>
                    <a:pt x="3481388" y="14883"/>
                  </a:lnTo>
                  <a:lnTo>
                    <a:pt x="3481388" y="445621"/>
                  </a:lnTo>
                  <a:lnTo>
                    <a:pt x="3365896" y="445621"/>
                  </a:lnTo>
                  <a:close/>
                  <a:moveTo>
                    <a:pt x="3070026" y="14883"/>
                  </a:moveTo>
                  <a:lnTo>
                    <a:pt x="3180754" y="14883"/>
                  </a:lnTo>
                  <a:lnTo>
                    <a:pt x="3180754" y="445621"/>
                  </a:lnTo>
                  <a:lnTo>
                    <a:pt x="3070026" y="445621"/>
                  </a:lnTo>
                  <a:close/>
                  <a:moveTo>
                    <a:pt x="2493168" y="14883"/>
                  </a:moveTo>
                  <a:lnTo>
                    <a:pt x="2611636" y="14883"/>
                  </a:lnTo>
                  <a:lnTo>
                    <a:pt x="2899792" y="445621"/>
                  </a:lnTo>
                  <a:lnTo>
                    <a:pt x="2766860" y="445621"/>
                  </a:lnTo>
                  <a:lnTo>
                    <a:pt x="2603896" y="201811"/>
                  </a:lnTo>
                  <a:lnTo>
                    <a:pt x="2603896" y="445621"/>
                  </a:lnTo>
                  <a:lnTo>
                    <a:pt x="2493168" y="445621"/>
                  </a:lnTo>
                  <a:close/>
                  <a:moveTo>
                    <a:pt x="1924050" y="14883"/>
                  </a:moveTo>
                  <a:lnTo>
                    <a:pt x="2048470" y="14883"/>
                  </a:lnTo>
                  <a:lnTo>
                    <a:pt x="2224762" y="445621"/>
                  </a:lnTo>
                  <a:lnTo>
                    <a:pt x="2105067" y="445621"/>
                  </a:lnTo>
                  <a:lnTo>
                    <a:pt x="2045494" y="287536"/>
                  </a:lnTo>
                  <a:cubicBezTo>
                    <a:pt x="2017713" y="214114"/>
                    <a:pt x="1997075" y="153789"/>
                    <a:pt x="1983581" y="106561"/>
                  </a:cubicBezTo>
                  <a:cubicBezTo>
                    <a:pt x="1972468" y="162521"/>
                    <a:pt x="1956792" y="218083"/>
                    <a:pt x="1936551" y="273249"/>
                  </a:cubicBezTo>
                  <a:lnTo>
                    <a:pt x="1872012" y="445621"/>
                  </a:lnTo>
                  <a:lnTo>
                    <a:pt x="1758630" y="445621"/>
                  </a:lnTo>
                  <a:close/>
                  <a:moveTo>
                    <a:pt x="812006" y="14883"/>
                  </a:moveTo>
                  <a:lnTo>
                    <a:pt x="927497" y="14883"/>
                  </a:lnTo>
                  <a:lnTo>
                    <a:pt x="927497" y="373261"/>
                  </a:lnTo>
                  <a:lnTo>
                    <a:pt x="1381125" y="373261"/>
                  </a:lnTo>
                  <a:lnTo>
                    <a:pt x="1381125" y="14883"/>
                  </a:lnTo>
                  <a:lnTo>
                    <a:pt x="1496615" y="14883"/>
                  </a:lnTo>
                  <a:lnTo>
                    <a:pt x="1496615" y="445621"/>
                  </a:lnTo>
                  <a:lnTo>
                    <a:pt x="812006" y="445621"/>
                  </a:lnTo>
                  <a:close/>
                  <a:moveTo>
                    <a:pt x="0" y="14883"/>
                  </a:moveTo>
                  <a:lnTo>
                    <a:pt x="691753" y="14883"/>
                  </a:lnTo>
                  <a:lnTo>
                    <a:pt x="691753" y="117872"/>
                  </a:lnTo>
                  <a:lnTo>
                    <a:pt x="403027" y="117872"/>
                  </a:lnTo>
                  <a:lnTo>
                    <a:pt x="403027" y="445621"/>
                  </a:lnTo>
                  <a:lnTo>
                    <a:pt x="287536" y="445621"/>
                  </a:lnTo>
                  <a:lnTo>
                    <a:pt x="287536" y="117872"/>
                  </a:lnTo>
                  <a:lnTo>
                    <a:pt x="0" y="117872"/>
                  </a:lnTo>
                  <a:close/>
                  <a:moveTo>
                    <a:pt x="4481513" y="0"/>
                  </a:moveTo>
                  <a:cubicBezTo>
                    <a:pt x="4546203" y="0"/>
                    <a:pt x="4603254" y="10418"/>
                    <a:pt x="4652665" y="31254"/>
                  </a:cubicBezTo>
                  <a:cubicBezTo>
                    <a:pt x="4702076" y="52090"/>
                    <a:pt x="4740076" y="82749"/>
                    <a:pt x="4766667" y="123230"/>
                  </a:cubicBezTo>
                  <a:cubicBezTo>
                    <a:pt x="4793257" y="163711"/>
                    <a:pt x="4807544" y="209550"/>
                    <a:pt x="4809530" y="260747"/>
                  </a:cubicBezTo>
                  <a:lnTo>
                    <a:pt x="4698802" y="269081"/>
                  </a:lnTo>
                  <a:cubicBezTo>
                    <a:pt x="4692848" y="213916"/>
                    <a:pt x="4672707" y="172244"/>
                    <a:pt x="4638377" y="144066"/>
                  </a:cubicBezTo>
                  <a:cubicBezTo>
                    <a:pt x="4604047" y="115888"/>
                    <a:pt x="4553346" y="101799"/>
                    <a:pt x="4486275" y="101799"/>
                  </a:cubicBezTo>
                  <a:cubicBezTo>
                    <a:pt x="4416425" y="101799"/>
                    <a:pt x="4365525" y="114598"/>
                    <a:pt x="4333578" y="140196"/>
                  </a:cubicBezTo>
                  <a:cubicBezTo>
                    <a:pt x="4301629" y="165795"/>
                    <a:pt x="4285654" y="196652"/>
                    <a:pt x="4285654" y="232767"/>
                  </a:cubicBezTo>
                  <a:cubicBezTo>
                    <a:pt x="4285654" y="264120"/>
                    <a:pt x="4296965" y="289917"/>
                    <a:pt x="4319587" y="310158"/>
                  </a:cubicBezTo>
                  <a:cubicBezTo>
                    <a:pt x="4341812" y="330399"/>
                    <a:pt x="4399855" y="351135"/>
                    <a:pt x="4493716" y="372368"/>
                  </a:cubicBezTo>
                  <a:cubicBezTo>
                    <a:pt x="4587577" y="393601"/>
                    <a:pt x="4651971" y="412155"/>
                    <a:pt x="4686895" y="428030"/>
                  </a:cubicBezTo>
                  <a:lnTo>
                    <a:pt x="4716159" y="445621"/>
                  </a:lnTo>
                  <a:lnTo>
                    <a:pt x="4336288" y="445621"/>
                  </a:lnTo>
                  <a:lnTo>
                    <a:pt x="4298156" y="430411"/>
                  </a:lnTo>
                  <a:cubicBezTo>
                    <a:pt x="4256484" y="408583"/>
                    <a:pt x="4225429" y="381496"/>
                    <a:pt x="4204990" y="349151"/>
                  </a:cubicBezTo>
                  <a:cubicBezTo>
                    <a:pt x="4184550" y="316806"/>
                    <a:pt x="4174331" y="280591"/>
                    <a:pt x="4174331" y="240506"/>
                  </a:cubicBezTo>
                  <a:cubicBezTo>
                    <a:pt x="4174331" y="196453"/>
                    <a:pt x="4186833" y="155278"/>
                    <a:pt x="4211836" y="116979"/>
                  </a:cubicBezTo>
                  <a:cubicBezTo>
                    <a:pt x="4236839" y="78681"/>
                    <a:pt x="4273351" y="49610"/>
                    <a:pt x="4321373" y="29766"/>
                  </a:cubicBezTo>
                  <a:cubicBezTo>
                    <a:pt x="4369395" y="9922"/>
                    <a:pt x="4422775" y="0"/>
                    <a:pt x="44815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951519" y="3429000"/>
              <a:ext cx="4548187" cy="456873"/>
            </a:xfrm>
            <a:custGeom>
              <a:avLst/>
              <a:gdLst/>
              <a:ahLst/>
              <a:cxnLst/>
              <a:rect l="l" t="t" r="r" b="b"/>
              <a:pathLst>
                <a:path w="4548187" h="456873">
                  <a:moveTo>
                    <a:pt x="4048752" y="0"/>
                  </a:moveTo>
                  <a:lnTo>
                    <a:pt x="4428623" y="0"/>
                  </a:lnTo>
                  <a:lnTo>
                    <a:pt x="4465588" y="22220"/>
                  </a:lnTo>
                  <a:cubicBezTo>
                    <a:pt x="4484340" y="37054"/>
                    <a:pt x="4499768" y="53449"/>
                    <a:pt x="4511873" y="71408"/>
                  </a:cubicBezTo>
                  <a:cubicBezTo>
                    <a:pt x="4536082" y="107325"/>
                    <a:pt x="4548187" y="148700"/>
                    <a:pt x="4548187" y="195531"/>
                  </a:cubicBezTo>
                  <a:cubicBezTo>
                    <a:pt x="4548187" y="241965"/>
                    <a:pt x="4534892" y="285721"/>
                    <a:pt x="4508301" y="326797"/>
                  </a:cubicBezTo>
                  <a:cubicBezTo>
                    <a:pt x="4481710" y="367874"/>
                    <a:pt x="4443511" y="399822"/>
                    <a:pt x="4393704" y="422643"/>
                  </a:cubicBezTo>
                  <a:cubicBezTo>
                    <a:pt x="4343896" y="445463"/>
                    <a:pt x="4287837" y="456873"/>
                    <a:pt x="4225528" y="456873"/>
                  </a:cubicBezTo>
                  <a:cubicBezTo>
                    <a:pt x="4146550" y="456873"/>
                    <a:pt x="4080371" y="445364"/>
                    <a:pt x="4026991" y="422345"/>
                  </a:cubicBezTo>
                  <a:cubicBezTo>
                    <a:pt x="3973611" y="399326"/>
                    <a:pt x="3931741" y="364699"/>
                    <a:pt x="3901380" y="318463"/>
                  </a:cubicBezTo>
                  <a:cubicBezTo>
                    <a:pt x="3871019" y="272227"/>
                    <a:pt x="3855045" y="219939"/>
                    <a:pt x="3853457" y="161598"/>
                  </a:cubicBezTo>
                  <a:lnTo>
                    <a:pt x="3962400" y="152073"/>
                  </a:lnTo>
                  <a:cubicBezTo>
                    <a:pt x="3967559" y="195729"/>
                    <a:pt x="3979565" y="231547"/>
                    <a:pt x="3998416" y="259527"/>
                  </a:cubicBezTo>
                  <a:cubicBezTo>
                    <a:pt x="4017268" y="287507"/>
                    <a:pt x="4046537" y="310128"/>
                    <a:pt x="4086225" y="327393"/>
                  </a:cubicBezTo>
                  <a:cubicBezTo>
                    <a:pt x="4125912" y="344657"/>
                    <a:pt x="4170560" y="353289"/>
                    <a:pt x="4220170" y="353289"/>
                  </a:cubicBezTo>
                  <a:cubicBezTo>
                    <a:pt x="4264223" y="353289"/>
                    <a:pt x="4303117" y="346740"/>
                    <a:pt x="4336851" y="333643"/>
                  </a:cubicBezTo>
                  <a:cubicBezTo>
                    <a:pt x="4370585" y="320546"/>
                    <a:pt x="4395688" y="302588"/>
                    <a:pt x="4412159" y="279768"/>
                  </a:cubicBezTo>
                  <a:cubicBezTo>
                    <a:pt x="4428628" y="256947"/>
                    <a:pt x="4436864" y="232043"/>
                    <a:pt x="4436864" y="205056"/>
                  </a:cubicBezTo>
                  <a:cubicBezTo>
                    <a:pt x="4436864" y="177671"/>
                    <a:pt x="4428926" y="153760"/>
                    <a:pt x="4413051" y="133321"/>
                  </a:cubicBezTo>
                  <a:cubicBezTo>
                    <a:pt x="4397176" y="112882"/>
                    <a:pt x="4370983" y="95717"/>
                    <a:pt x="4334470" y="81826"/>
                  </a:cubicBezTo>
                  <a:cubicBezTo>
                    <a:pt x="4311054" y="72698"/>
                    <a:pt x="4259262" y="58510"/>
                    <a:pt x="4179093" y="39261"/>
                  </a:cubicBezTo>
                  <a:cubicBezTo>
                    <a:pt x="4139009" y="29637"/>
                    <a:pt x="4104927" y="20286"/>
                    <a:pt x="4076848" y="11207"/>
                  </a:cubicBezTo>
                  <a:close/>
                  <a:moveTo>
                    <a:pt x="3078360" y="0"/>
                  </a:moveTo>
                  <a:lnTo>
                    <a:pt x="3193851" y="0"/>
                  </a:lnTo>
                  <a:lnTo>
                    <a:pt x="3193851" y="2054"/>
                  </a:lnTo>
                  <a:lnTo>
                    <a:pt x="3195908" y="0"/>
                  </a:lnTo>
                  <a:lnTo>
                    <a:pt x="3474469" y="0"/>
                  </a:lnTo>
                  <a:lnTo>
                    <a:pt x="3799879" y="441990"/>
                  </a:lnTo>
                  <a:lnTo>
                    <a:pt x="3647479" y="441990"/>
                  </a:lnTo>
                  <a:lnTo>
                    <a:pt x="3336726" y="268"/>
                  </a:lnTo>
                  <a:lnTo>
                    <a:pt x="3193851" y="139571"/>
                  </a:lnTo>
                  <a:lnTo>
                    <a:pt x="3193851" y="441990"/>
                  </a:lnTo>
                  <a:lnTo>
                    <a:pt x="3078360" y="441990"/>
                  </a:lnTo>
                  <a:close/>
                  <a:moveTo>
                    <a:pt x="2479324" y="0"/>
                  </a:moveTo>
                  <a:lnTo>
                    <a:pt x="2612256" y="0"/>
                  </a:lnTo>
                  <a:lnTo>
                    <a:pt x="2782490" y="254467"/>
                  </a:lnTo>
                  <a:lnTo>
                    <a:pt x="2782490" y="0"/>
                  </a:lnTo>
                  <a:lnTo>
                    <a:pt x="2893218" y="0"/>
                  </a:lnTo>
                  <a:lnTo>
                    <a:pt x="2893218" y="441990"/>
                  </a:lnTo>
                  <a:lnTo>
                    <a:pt x="2774751" y="441990"/>
                  </a:lnTo>
                  <a:close/>
                  <a:moveTo>
                    <a:pt x="2205632" y="0"/>
                  </a:moveTo>
                  <a:lnTo>
                    <a:pt x="2316360" y="0"/>
                  </a:lnTo>
                  <a:lnTo>
                    <a:pt x="2316360" y="441990"/>
                  </a:lnTo>
                  <a:lnTo>
                    <a:pt x="2205632" y="441990"/>
                  </a:lnTo>
                  <a:close/>
                  <a:moveTo>
                    <a:pt x="1471094" y="0"/>
                  </a:moveTo>
                  <a:lnTo>
                    <a:pt x="1584476" y="0"/>
                  </a:lnTo>
                  <a:lnTo>
                    <a:pt x="1553170" y="83612"/>
                  </a:lnTo>
                  <a:lnTo>
                    <a:pt x="1849040" y="83612"/>
                  </a:lnTo>
                  <a:lnTo>
                    <a:pt x="1817531" y="0"/>
                  </a:lnTo>
                  <a:lnTo>
                    <a:pt x="1937226" y="0"/>
                  </a:lnTo>
                  <a:lnTo>
                    <a:pt x="2118122" y="441990"/>
                  </a:lnTo>
                  <a:lnTo>
                    <a:pt x="1986557" y="441990"/>
                  </a:lnTo>
                  <a:lnTo>
                    <a:pt x="1884759" y="177671"/>
                  </a:lnTo>
                  <a:lnTo>
                    <a:pt x="1519833" y="177671"/>
                  </a:lnTo>
                  <a:lnTo>
                    <a:pt x="1423987" y="441990"/>
                  </a:lnTo>
                  <a:lnTo>
                    <a:pt x="1301353" y="441990"/>
                  </a:lnTo>
                  <a:close/>
                  <a:moveTo>
                    <a:pt x="524470" y="0"/>
                  </a:moveTo>
                  <a:lnTo>
                    <a:pt x="1209079" y="0"/>
                  </a:lnTo>
                  <a:lnTo>
                    <a:pt x="1209079" y="441990"/>
                  </a:lnTo>
                  <a:lnTo>
                    <a:pt x="1093589" y="441990"/>
                  </a:lnTo>
                  <a:lnTo>
                    <a:pt x="1093589" y="30629"/>
                  </a:lnTo>
                  <a:lnTo>
                    <a:pt x="639961" y="30629"/>
                  </a:lnTo>
                  <a:lnTo>
                    <a:pt x="639961" y="441990"/>
                  </a:lnTo>
                  <a:lnTo>
                    <a:pt x="524470" y="441990"/>
                  </a:lnTo>
                  <a:close/>
                  <a:moveTo>
                    <a:pt x="0" y="0"/>
                  </a:moveTo>
                  <a:lnTo>
                    <a:pt x="115491" y="0"/>
                  </a:lnTo>
                  <a:lnTo>
                    <a:pt x="115491" y="441990"/>
                  </a:lnTo>
                  <a:lnTo>
                    <a:pt x="0" y="4419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9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8901113" y="2983380"/>
              <a:ext cx="214312" cy="4429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901113" y="3426292"/>
              <a:ext cx="214312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901113" y="3745229"/>
              <a:ext cx="214312" cy="1406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综合概述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1806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术语汇表</a:t>
            </a:r>
            <a:r>
              <a:rPr lang="en-US" altLang="zh-CN" dirty="0" smtClean="0"/>
              <a:t>·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77371" y="4277409"/>
            <a:ext cx="114372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	</a:t>
            </a:r>
            <a:r>
              <a:rPr lang="zh-CN" altLang="en-US" sz="3600" dirty="0" smtClean="0"/>
              <a:t>执行者，属性，类，元件，接口，对象，包。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32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综合概述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1806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术语汇表</a:t>
            </a:r>
            <a:r>
              <a:rPr lang="en-US" altLang="zh-CN" dirty="0" smtClean="0"/>
              <a:t>·</a:t>
            </a:r>
            <a:r>
              <a:rPr lang="zh-CN" altLang="en-US" dirty="0"/>
              <a:t>行为</a:t>
            </a:r>
          </a:p>
        </p:txBody>
      </p:sp>
      <p:sp>
        <p:nvSpPr>
          <p:cNvPr id="2" name="矩形 1"/>
          <p:cNvSpPr/>
          <p:nvPr/>
        </p:nvSpPr>
        <p:spPr>
          <a:xfrm>
            <a:off x="1116827" y="4277409"/>
            <a:ext cx="9958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/>
              <a:t>活动，事件，消息，方法，操作，状态，用例。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17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综合概述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1806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术语汇表</a:t>
            </a:r>
            <a:r>
              <a:rPr lang="en-US" altLang="zh-CN" dirty="0" smtClean="0"/>
              <a:t>·</a:t>
            </a:r>
            <a:r>
              <a:rPr lang="zh-CN" altLang="en-US" dirty="0"/>
              <a:t>关系</a:t>
            </a:r>
          </a:p>
        </p:txBody>
      </p:sp>
      <p:sp>
        <p:nvSpPr>
          <p:cNvPr id="2" name="矩形 1"/>
          <p:cNvSpPr/>
          <p:nvPr/>
        </p:nvSpPr>
        <p:spPr>
          <a:xfrm>
            <a:off x="1116827" y="4277409"/>
            <a:ext cx="9958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/>
              <a:t>聚合，关联，组合，相依，广义化（</a:t>
            </a:r>
            <a:r>
              <a:rPr lang="en-US" altLang="zh-CN" sz="3600" dirty="0"/>
              <a:t>or </a:t>
            </a:r>
            <a:r>
              <a:rPr lang="zh-CN" altLang="en-US" sz="3600" dirty="0"/>
              <a:t>继承）。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54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综合概述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2188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术语汇表</a:t>
            </a:r>
            <a:r>
              <a:rPr lang="en-US" altLang="zh-CN" dirty="0" smtClean="0"/>
              <a:t>·</a:t>
            </a:r>
            <a:r>
              <a:rPr lang="zh-CN" altLang="en-US" dirty="0"/>
              <a:t>其他概念</a:t>
            </a:r>
          </a:p>
        </p:txBody>
      </p:sp>
      <p:sp>
        <p:nvSpPr>
          <p:cNvPr id="2" name="矩形 1"/>
          <p:cNvSpPr/>
          <p:nvPr/>
        </p:nvSpPr>
        <p:spPr>
          <a:xfrm>
            <a:off x="764846" y="3446413"/>
            <a:ext cx="106623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/>
              <a:t>构造型</a:t>
            </a:r>
            <a:r>
              <a:rPr lang="en-US" altLang="zh-CN" sz="3600" dirty="0"/>
              <a:t>—</a:t>
            </a:r>
            <a:r>
              <a:rPr lang="zh-CN" altLang="en-US" sz="3600" dirty="0"/>
              <a:t>这规范符号应用到的</a:t>
            </a:r>
            <a:r>
              <a:rPr lang="zh-CN" altLang="en-US" sz="3600" dirty="0" smtClean="0"/>
              <a:t>模型</a:t>
            </a:r>
            <a:endParaRPr lang="en-US" altLang="zh-CN" sz="3600" dirty="0" smtClean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多重</a:t>
            </a:r>
            <a:r>
              <a:rPr lang="zh-CN" altLang="en-US" sz="3600" dirty="0"/>
              <a:t>性</a:t>
            </a:r>
            <a:r>
              <a:rPr lang="en-US" altLang="zh-CN" sz="3600" dirty="0"/>
              <a:t>—</a:t>
            </a:r>
            <a:r>
              <a:rPr lang="zh-CN" altLang="en-US" sz="3600" dirty="0"/>
              <a:t>多重性标记法与资料库建模基数对应，例如：</a:t>
            </a:r>
            <a:r>
              <a:rPr lang="en-US" altLang="zh-CN" sz="3600" dirty="0"/>
              <a:t>1, 0..1, 1</a:t>
            </a:r>
            <a:r>
              <a:rPr lang="en-US" altLang="zh-CN" sz="3600" dirty="0" smtClean="0"/>
              <a:t>..*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角色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6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32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00BA89"/>
      </a:accent1>
      <a:accent2>
        <a:srgbClr val="0F2B37"/>
      </a:accent2>
      <a:accent3>
        <a:srgbClr val="FFB441"/>
      </a:accent3>
      <a:accent4>
        <a:srgbClr val="AFABAB"/>
      </a:accent4>
      <a:accent5>
        <a:srgbClr val="DBD9D9"/>
      </a:accent5>
      <a:accent6>
        <a:srgbClr val="46A7E2"/>
      </a:accent6>
      <a:hlink>
        <a:srgbClr val="46A7E2"/>
      </a:hlink>
      <a:folHlink>
        <a:srgbClr val="46A7E2"/>
      </a:folHlink>
    </a:clrScheme>
    <a:fontScheme name="Helvetica">
      <a:majorFont>
        <a:latin typeface="Helvetica"/>
        <a:ea typeface="方正大黑简体"/>
        <a:cs typeface=""/>
      </a:majorFont>
      <a:minorFont>
        <a:latin typeface="Helvetic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1448</Words>
  <Application>Microsoft Office PowerPoint</Application>
  <PresentationFormat>宽屏</PresentationFormat>
  <Paragraphs>239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0" baseType="lpstr">
      <vt:lpstr>-apple-system</vt:lpstr>
      <vt:lpstr>方正大黑简体</vt:lpstr>
      <vt:lpstr>宋体</vt:lpstr>
      <vt:lpstr>微软雅黑</vt:lpstr>
      <vt:lpstr>Arial</vt:lpstr>
      <vt:lpstr>Calibri</vt:lpstr>
      <vt:lpstr>Helvetica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哎呀小小草</dc:creator>
  <cp:lastModifiedBy>Fish Go</cp:lastModifiedBy>
  <cp:revision>187</cp:revision>
  <dcterms:created xsi:type="dcterms:W3CDTF">2015-05-12T05:39:00Z</dcterms:created>
  <dcterms:modified xsi:type="dcterms:W3CDTF">2018-12-28T08:29:54Z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